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118" r:id="rId2"/>
  </p:sldMasterIdLst>
  <p:notesMasterIdLst>
    <p:notesMasterId r:id="rId27"/>
  </p:notesMasterIdLst>
  <p:handoutMasterIdLst>
    <p:handoutMasterId r:id="rId28"/>
  </p:handoutMasterIdLst>
  <p:sldIdLst>
    <p:sldId id="719" r:id="rId3"/>
    <p:sldId id="720" r:id="rId4"/>
    <p:sldId id="698" r:id="rId5"/>
    <p:sldId id="705" r:id="rId6"/>
    <p:sldId id="700" r:id="rId7"/>
    <p:sldId id="710" r:id="rId8"/>
    <p:sldId id="704" r:id="rId9"/>
    <p:sldId id="703" r:id="rId10"/>
    <p:sldId id="707" r:id="rId11"/>
    <p:sldId id="706" r:id="rId12"/>
    <p:sldId id="709" r:id="rId13"/>
    <p:sldId id="712" r:id="rId14"/>
    <p:sldId id="708" r:id="rId15"/>
    <p:sldId id="696" r:id="rId16"/>
    <p:sldId id="713" r:id="rId17"/>
    <p:sldId id="714" r:id="rId18"/>
    <p:sldId id="699" r:id="rId19"/>
    <p:sldId id="711" r:id="rId20"/>
    <p:sldId id="715" r:id="rId21"/>
    <p:sldId id="702" r:id="rId22"/>
    <p:sldId id="717" r:id="rId23"/>
    <p:sldId id="716" r:id="rId24"/>
    <p:sldId id="718" r:id="rId25"/>
    <p:sldId id="721" r:id="rId26"/>
  </p:sldIdLst>
  <p:sldSz cx="9144000" cy="6858000" type="screen4x3"/>
  <p:notesSz cx="6888163" cy="100203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82324"/>
    <a:srgbClr val="CC3300"/>
    <a:srgbClr val="CC0000"/>
    <a:srgbClr val="752E8C"/>
    <a:srgbClr val="990000"/>
    <a:srgbClr val="800000"/>
    <a:srgbClr val="CC0099"/>
    <a:srgbClr val="3333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1611" autoAdjust="0"/>
    <p:restoredTop sz="97707" autoAdjust="0"/>
  </p:normalViewPr>
  <p:slideViewPr>
    <p:cSldViewPr>
      <p:cViewPr varScale="1">
        <p:scale>
          <a:sx n="50" d="100"/>
          <a:sy n="50" d="100"/>
        </p:scale>
        <p:origin x="-90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84"/>
      </p:cViewPr>
      <p:guideLst>
        <p:guide orient="horz" pos="3156"/>
        <p:guide pos="217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2"/>
            <a:ext cx="2984871" cy="501015"/>
          </a:xfrm>
          <a:prstGeom prst="rect">
            <a:avLst/>
          </a:prstGeom>
          <a:noFill/>
          <a:ln w="9525">
            <a:noFill/>
            <a:miter lim="800000"/>
            <a:headEnd/>
            <a:tailEnd/>
          </a:ln>
          <a:effectLst/>
        </p:spPr>
        <p:txBody>
          <a:bodyPr vert="horz" wrap="square" lIns="96594" tIns="48297" rIns="96594" bIns="48297" numCol="1" anchor="t" anchorCtr="0" compatLnSpc="1">
            <a:prstTxWarp prst="textNoShape">
              <a:avLst/>
            </a:prstTxWarp>
          </a:bodyPr>
          <a:lstStyle>
            <a:lvl1pPr>
              <a:defRPr sz="1300"/>
            </a:lvl1pPr>
          </a:lstStyle>
          <a:p>
            <a:pPr>
              <a:defRPr/>
            </a:pPr>
            <a:endParaRPr lang="en-US"/>
          </a:p>
        </p:txBody>
      </p:sp>
      <p:sp>
        <p:nvSpPr>
          <p:cNvPr id="7171" name="Rectangle 3"/>
          <p:cNvSpPr>
            <a:spLocks noGrp="1" noChangeArrowheads="1"/>
          </p:cNvSpPr>
          <p:nvPr>
            <p:ph type="dt" sz="quarter" idx="1"/>
          </p:nvPr>
        </p:nvSpPr>
        <p:spPr bwMode="auto">
          <a:xfrm>
            <a:off x="3901700" y="2"/>
            <a:ext cx="2984871" cy="501015"/>
          </a:xfrm>
          <a:prstGeom prst="rect">
            <a:avLst/>
          </a:prstGeom>
          <a:noFill/>
          <a:ln w="9525">
            <a:noFill/>
            <a:miter lim="800000"/>
            <a:headEnd/>
            <a:tailEnd/>
          </a:ln>
          <a:effectLst/>
        </p:spPr>
        <p:txBody>
          <a:bodyPr vert="horz" wrap="square" lIns="96594" tIns="48297" rIns="96594" bIns="48297" numCol="1" anchor="t" anchorCtr="0" compatLnSpc="1">
            <a:prstTxWarp prst="textNoShape">
              <a:avLst/>
            </a:prstTxWarp>
          </a:bodyPr>
          <a:lstStyle>
            <a:lvl1pPr algn="r">
              <a:defRPr sz="1300"/>
            </a:lvl1pPr>
          </a:lstStyle>
          <a:p>
            <a:pPr>
              <a:defRPr/>
            </a:pPr>
            <a:endParaRPr lang="en-US"/>
          </a:p>
        </p:txBody>
      </p:sp>
      <p:sp>
        <p:nvSpPr>
          <p:cNvPr id="7172" name="Rectangle 4"/>
          <p:cNvSpPr>
            <a:spLocks noGrp="1" noChangeArrowheads="1"/>
          </p:cNvSpPr>
          <p:nvPr>
            <p:ph type="ftr" sz="quarter" idx="2"/>
          </p:nvPr>
        </p:nvSpPr>
        <p:spPr bwMode="auto">
          <a:xfrm>
            <a:off x="0" y="9517548"/>
            <a:ext cx="2984871" cy="501015"/>
          </a:xfrm>
          <a:prstGeom prst="rect">
            <a:avLst/>
          </a:prstGeom>
          <a:noFill/>
          <a:ln w="9525">
            <a:noFill/>
            <a:miter lim="800000"/>
            <a:headEnd/>
            <a:tailEnd/>
          </a:ln>
          <a:effectLst/>
        </p:spPr>
        <p:txBody>
          <a:bodyPr vert="horz" wrap="square" lIns="96594" tIns="48297" rIns="96594" bIns="48297" numCol="1" anchor="b" anchorCtr="0" compatLnSpc="1">
            <a:prstTxWarp prst="textNoShape">
              <a:avLst/>
            </a:prstTxWarp>
          </a:bodyPr>
          <a:lstStyle>
            <a:lvl1pPr>
              <a:defRPr sz="1300"/>
            </a:lvl1pPr>
          </a:lstStyle>
          <a:p>
            <a:pPr>
              <a:defRPr/>
            </a:pPr>
            <a:endParaRPr lang="en-US"/>
          </a:p>
        </p:txBody>
      </p:sp>
      <p:sp>
        <p:nvSpPr>
          <p:cNvPr id="7173" name="Rectangle 5"/>
          <p:cNvSpPr>
            <a:spLocks noGrp="1" noChangeArrowheads="1"/>
          </p:cNvSpPr>
          <p:nvPr>
            <p:ph type="sldNum" sz="quarter" idx="3"/>
          </p:nvPr>
        </p:nvSpPr>
        <p:spPr bwMode="auto">
          <a:xfrm>
            <a:off x="3901700" y="9517548"/>
            <a:ext cx="2984871" cy="501015"/>
          </a:xfrm>
          <a:prstGeom prst="rect">
            <a:avLst/>
          </a:prstGeom>
          <a:noFill/>
          <a:ln w="9525">
            <a:noFill/>
            <a:miter lim="800000"/>
            <a:headEnd/>
            <a:tailEnd/>
          </a:ln>
          <a:effectLst/>
        </p:spPr>
        <p:txBody>
          <a:bodyPr vert="horz" wrap="square" lIns="96594" tIns="48297" rIns="96594" bIns="48297" numCol="1" anchor="b" anchorCtr="0" compatLnSpc="1">
            <a:prstTxWarp prst="textNoShape">
              <a:avLst/>
            </a:prstTxWarp>
          </a:bodyPr>
          <a:lstStyle>
            <a:lvl1pPr algn="r">
              <a:defRPr sz="1300"/>
            </a:lvl1pPr>
          </a:lstStyle>
          <a:p>
            <a:pPr>
              <a:defRPr/>
            </a:pPr>
            <a:fld id="{1A93E7C0-6A50-4C5D-8BAD-B00FF16C13E0}" type="slidenum">
              <a:rPr lang="en-US"/>
              <a:pPr>
                <a:defRPr/>
              </a:pPr>
              <a:t>‹#›</a:t>
            </a:fld>
            <a:endParaRPr lang="en-US"/>
          </a:p>
        </p:txBody>
      </p:sp>
    </p:spTree>
    <p:extLst>
      <p:ext uri="{BB962C8B-B14F-4D97-AF65-F5344CB8AC3E}">
        <p14:creationId xmlns:p14="http://schemas.microsoft.com/office/powerpoint/2010/main" xmlns="" val="2806016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2"/>
            <a:ext cx="2984871" cy="501015"/>
          </a:xfrm>
          <a:prstGeom prst="rect">
            <a:avLst/>
          </a:prstGeom>
        </p:spPr>
        <p:txBody>
          <a:bodyPr vert="horz" lIns="96594" tIns="48297" rIns="96594" bIns="48297" rtlCol="0"/>
          <a:lstStyle>
            <a:lvl1pPr algn="l">
              <a:defRPr sz="1300"/>
            </a:lvl1pPr>
          </a:lstStyle>
          <a:p>
            <a:pPr>
              <a:defRPr/>
            </a:pPr>
            <a:endParaRPr lang="ru-RU"/>
          </a:p>
        </p:txBody>
      </p:sp>
      <p:sp>
        <p:nvSpPr>
          <p:cNvPr id="3" name="Дата 2"/>
          <p:cNvSpPr>
            <a:spLocks noGrp="1"/>
          </p:cNvSpPr>
          <p:nvPr>
            <p:ph type="dt" idx="1"/>
          </p:nvPr>
        </p:nvSpPr>
        <p:spPr>
          <a:xfrm>
            <a:off x="3901700" y="2"/>
            <a:ext cx="2984871" cy="501015"/>
          </a:xfrm>
          <a:prstGeom prst="rect">
            <a:avLst/>
          </a:prstGeom>
        </p:spPr>
        <p:txBody>
          <a:bodyPr vert="horz" lIns="96594" tIns="48297" rIns="96594" bIns="48297" rtlCol="0"/>
          <a:lstStyle>
            <a:lvl1pPr algn="r">
              <a:defRPr sz="1300"/>
            </a:lvl1pPr>
          </a:lstStyle>
          <a:p>
            <a:pPr>
              <a:defRPr/>
            </a:pPr>
            <a:fld id="{8C1B804A-BF9F-4A6A-86AA-FBD3512479D7}" type="datetimeFigureOut">
              <a:rPr lang="ru-RU"/>
              <a:pPr>
                <a:defRPr/>
              </a:pPr>
              <a:t>05.06.2015</a:t>
            </a:fld>
            <a:endParaRPr lang="ru-RU"/>
          </a:p>
        </p:txBody>
      </p:sp>
      <p:sp>
        <p:nvSpPr>
          <p:cNvPr id="4" name="Образ слайда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594" tIns="48297" rIns="96594" bIns="48297" rtlCol="0" anchor="ctr"/>
          <a:lstStyle/>
          <a:p>
            <a:pPr lvl="0"/>
            <a:endParaRPr lang="ru-RU" noProof="0" smtClean="0"/>
          </a:p>
        </p:txBody>
      </p:sp>
      <p:sp>
        <p:nvSpPr>
          <p:cNvPr id="5" name="Заметки 4"/>
          <p:cNvSpPr>
            <a:spLocks noGrp="1"/>
          </p:cNvSpPr>
          <p:nvPr>
            <p:ph type="body" sz="quarter" idx="3"/>
          </p:nvPr>
        </p:nvSpPr>
        <p:spPr>
          <a:xfrm>
            <a:off x="688817" y="4759643"/>
            <a:ext cx="5510530" cy="4509135"/>
          </a:xfrm>
          <a:prstGeom prst="rect">
            <a:avLst/>
          </a:prstGeom>
        </p:spPr>
        <p:txBody>
          <a:bodyPr vert="horz" lIns="96594" tIns="48297" rIns="96594" bIns="48297"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517548"/>
            <a:ext cx="2984871" cy="501015"/>
          </a:xfrm>
          <a:prstGeom prst="rect">
            <a:avLst/>
          </a:prstGeom>
        </p:spPr>
        <p:txBody>
          <a:bodyPr vert="horz" lIns="96594" tIns="48297" rIns="96594" bIns="48297" rtlCol="0" anchor="b"/>
          <a:lstStyle>
            <a:lvl1pPr algn="l">
              <a:defRPr sz="1300"/>
            </a:lvl1pPr>
          </a:lstStyle>
          <a:p>
            <a:pPr>
              <a:defRPr/>
            </a:pPr>
            <a:endParaRPr lang="ru-RU"/>
          </a:p>
        </p:txBody>
      </p:sp>
      <p:sp>
        <p:nvSpPr>
          <p:cNvPr id="7" name="Номер слайда 6"/>
          <p:cNvSpPr>
            <a:spLocks noGrp="1"/>
          </p:cNvSpPr>
          <p:nvPr>
            <p:ph type="sldNum" sz="quarter" idx="5"/>
          </p:nvPr>
        </p:nvSpPr>
        <p:spPr>
          <a:xfrm>
            <a:off x="3901700" y="9517548"/>
            <a:ext cx="2984871" cy="501015"/>
          </a:xfrm>
          <a:prstGeom prst="rect">
            <a:avLst/>
          </a:prstGeom>
        </p:spPr>
        <p:txBody>
          <a:bodyPr vert="horz" lIns="96594" tIns="48297" rIns="96594" bIns="48297" rtlCol="0" anchor="b"/>
          <a:lstStyle>
            <a:lvl1pPr algn="r">
              <a:defRPr sz="1300"/>
            </a:lvl1pPr>
          </a:lstStyle>
          <a:p>
            <a:pPr>
              <a:defRPr/>
            </a:pPr>
            <a:fld id="{29B75182-AF26-4679-8361-B04D06AD3209}" type="slidenum">
              <a:rPr lang="ru-RU"/>
              <a:pPr>
                <a:defRPr/>
              </a:pPr>
              <a:t>‹#›</a:t>
            </a:fld>
            <a:endParaRPr lang="ru-RU"/>
          </a:p>
        </p:txBody>
      </p:sp>
    </p:spTree>
    <p:extLst>
      <p:ext uri="{BB962C8B-B14F-4D97-AF65-F5344CB8AC3E}">
        <p14:creationId xmlns:p14="http://schemas.microsoft.com/office/powerpoint/2010/main" xmlns="" val="37574004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3</a:t>
            </a:fld>
            <a:endParaRPr lang="ru-RU"/>
          </a:p>
        </p:txBody>
      </p:sp>
    </p:spTree>
    <p:extLst>
      <p:ext uri="{BB962C8B-B14F-4D97-AF65-F5344CB8AC3E}">
        <p14:creationId xmlns:p14="http://schemas.microsoft.com/office/powerpoint/2010/main" xmlns="" val="3884635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12</a:t>
            </a:fld>
            <a:endParaRPr lang="ru-RU"/>
          </a:p>
        </p:txBody>
      </p:sp>
    </p:spTree>
    <p:extLst>
      <p:ext uri="{BB962C8B-B14F-4D97-AF65-F5344CB8AC3E}">
        <p14:creationId xmlns:p14="http://schemas.microsoft.com/office/powerpoint/2010/main" xmlns="" val="2720007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13</a:t>
            </a:fld>
            <a:endParaRPr lang="ru-RU"/>
          </a:p>
        </p:txBody>
      </p:sp>
    </p:spTree>
    <p:extLst>
      <p:ext uri="{BB962C8B-B14F-4D97-AF65-F5344CB8AC3E}">
        <p14:creationId xmlns:p14="http://schemas.microsoft.com/office/powerpoint/2010/main" xmlns="" val="3717397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14</a:t>
            </a:fld>
            <a:endParaRPr lang="ru-RU"/>
          </a:p>
        </p:txBody>
      </p:sp>
    </p:spTree>
    <p:extLst>
      <p:ext uri="{BB962C8B-B14F-4D97-AF65-F5344CB8AC3E}">
        <p14:creationId xmlns:p14="http://schemas.microsoft.com/office/powerpoint/2010/main" xmlns="" val="3984639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15</a:t>
            </a:fld>
            <a:endParaRPr lang="ru-RU"/>
          </a:p>
        </p:txBody>
      </p:sp>
    </p:spTree>
    <p:extLst>
      <p:ext uri="{BB962C8B-B14F-4D97-AF65-F5344CB8AC3E}">
        <p14:creationId xmlns:p14="http://schemas.microsoft.com/office/powerpoint/2010/main" xmlns="" val="1890567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16</a:t>
            </a:fld>
            <a:endParaRPr lang="ru-RU"/>
          </a:p>
        </p:txBody>
      </p:sp>
    </p:spTree>
    <p:extLst>
      <p:ext uri="{BB962C8B-B14F-4D97-AF65-F5344CB8AC3E}">
        <p14:creationId xmlns:p14="http://schemas.microsoft.com/office/powerpoint/2010/main" xmlns="" val="657164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17</a:t>
            </a:fld>
            <a:endParaRPr lang="ru-RU"/>
          </a:p>
        </p:txBody>
      </p:sp>
    </p:spTree>
    <p:extLst>
      <p:ext uri="{BB962C8B-B14F-4D97-AF65-F5344CB8AC3E}">
        <p14:creationId xmlns:p14="http://schemas.microsoft.com/office/powerpoint/2010/main" xmlns="" val="7945824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18</a:t>
            </a:fld>
            <a:endParaRPr lang="ru-RU"/>
          </a:p>
        </p:txBody>
      </p:sp>
    </p:spTree>
    <p:extLst>
      <p:ext uri="{BB962C8B-B14F-4D97-AF65-F5344CB8AC3E}">
        <p14:creationId xmlns:p14="http://schemas.microsoft.com/office/powerpoint/2010/main" xmlns="" val="1973300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19</a:t>
            </a:fld>
            <a:endParaRPr lang="ru-RU"/>
          </a:p>
        </p:txBody>
      </p:sp>
    </p:spTree>
    <p:extLst>
      <p:ext uri="{BB962C8B-B14F-4D97-AF65-F5344CB8AC3E}">
        <p14:creationId xmlns:p14="http://schemas.microsoft.com/office/powerpoint/2010/main" xmlns="" val="305513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20</a:t>
            </a:fld>
            <a:endParaRPr lang="ru-RU"/>
          </a:p>
        </p:txBody>
      </p:sp>
    </p:spTree>
    <p:extLst>
      <p:ext uri="{BB962C8B-B14F-4D97-AF65-F5344CB8AC3E}">
        <p14:creationId xmlns:p14="http://schemas.microsoft.com/office/powerpoint/2010/main" xmlns="" val="17931169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21</a:t>
            </a:fld>
            <a:endParaRPr lang="ru-RU"/>
          </a:p>
        </p:txBody>
      </p:sp>
    </p:spTree>
    <p:extLst>
      <p:ext uri="{BB962C8B-B14F-4D97-AF65-F5344CB8AC3E}">
        <p14:creationId xmlns:p14="http://schemas.microsoft.com/office/powerpoint/2010/main" xmlns="" val="3450717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4</a:t>
            </a:fld>
            <a:endParaRPr lang="ru-RU"/>
          </a:p>
        </p:txBody>
      </p:sp>
    </p:spTree>
    <p:extLst>
      <p:ext uri="{BB962C8B-B14F-4D97-AF65-F5344CB8AC3E}">
        <p14:creationId xmlns:p14="http://schemas.microsoft.com/office/powerpoint/2010/main" xmlns="" val="58043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22</a:t>
            </a:fld>
            <a:endParaRPr lang="ru-RU"/>
          </a:p>
        </p:txBody>
      </p:sp>
    </p:spTree>
    <p:extLst>
      <p:ext uri="{BB962C8B-B14F-4D97-AF65-F5344CB8AC3E}">
        <p14:creationId xmlns:p14="http://schemas.microsoft.com/office/powerpoint/2010/main" xmlns="" val="33945309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23</a:t>
            </a:fld>
            <a:endParaRPr lang="ru-RU"/>
          </a:p>
        </p:txBody>
      </p:sp>
    </p:spTree>
    <p:extLst>
      <p:ext uri="{BB962C8B-B14F-4D97-AF65-F5344CB8AC3E}">
        <p14:creationId xmlns:p14="http://schemas.microsoft.com/office/powerpoint/2010/main" xmlns="" val="510595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5</a:t>
            </a:fld>
            <a:endParaRPr lang="ru-RU"/>
          </a:p>
        </p:txBody>
      </p:sp>
    </p:spTree>
    <p:extLst>
      <p:ext uri="{BB962C8B-B14F-4D97-AF65-F5344CB8AC3E}">
        <p14:creationId xmlns:p14="http://schemas.microsoft.com/office/powerpoint/2010/main" xmlns="" val="897243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6</a:t>
            </a:fld>
            <a:endParaRPr lang="ru-RU"/>
          </a:p>
        </p:txBody>
      </p:sp>
    </p:spTree>
    <p:extLst>
      <p:ext uri="{BB962C8B-B14F-4D97-AF65-F5344CB8AC3E}">
        <p14:creationId xmlns:p14="http://schemas.microsoft.com/office/powerpoint/2010/main" xmlns="" val="2919146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7</a:t>
            </a:fld>
            <a:endParaRPr lang="ru-RU"/>
          </a:p>
        </p:txBody>
      </p:sp>
    </p:spTree>
    <p:extLst>
      <p:ext uri="{BB962C8B-B14F-4D97-AF65-F5344CB8AC3E}">
        <p14:creationId xmlns:p14="http://schemas.microsoft.com/office/powerpoint/2010/main" xmlns="" val="3962346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8</a:t>
            </a:fld>
            <a:endParaRPr lang="ru-RU"/>
          </a:p>
        </p:txBody>
      </p:sp>
    </p:spTree>
    <p:extLst>
      <p:ext uri="{BB962C8B-B14F-4D97-AF65-F5344CB8AC3E}">
        <p14:creationId xmlns:p14="http://schemas.microsoft.com/office/powerpoint/2010/main" xmlns="" val="2267781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9</a:t>
            </a:fld>
            <a:endParaRPr lang="ru-RU"/>
          </a:p>
        </p:txBody>
      </p:sp>
    </p:spTree>
    <p:extLst>
      <p:ext uri="{BB962C8B-B14F-4D97-AF65-F5344CB8AC3E}">
        <p14:creationId xmlns:p14="http://schemas.microsoft.com/office/powerpoint/2010/main" xmlns="" val="1053881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10</a:t>
            </a:fld>
            <a:endParaRPr lang="ru-RU"/>
          </a:p>
        </p:txBody>
      </p:sp>
    </p:spTree>
    <p:extLst>
      <p:ext uri="{BB962C8B-B14F-4D97-AF65-F5344CB8AC3E}">
        <p14:creationId xmlns:p14="http://schemas.microsoft.com/office/powerpoint/2010/main" xmlns="" val="576436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pPr>
              <a:defRPr/>
            </a:pPr>
            <a:fld id="{29B75182-AF26-4679-8361-B04D06AD3209}" type="slidenum">
              <a:rPr lang="ru-RU" smtClean="0"/>
              <a:pPr>
                <a:defRPr/>
              </a:pPr>
              <a:t>11</a:t>
            </a:fld>
            <a:endParaRPr lang="ru-RU"/>
          </a:p>
        </p:txBody>
      </p:sp>
    </p:spTree>
    <p:extLst>
      <p:ext uri="{BB962C8B-B14F-4D97-AF65-F5344CB8AC3E}">
        <p14:creationId xmlns:p14="http://schemas.microsoft.com/office/powerpoint/2010/main" xmlns="" val="4060941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Line 6"/>
          <p:cNvSpPr>
            <a:spLocks noChangeShapeType="1"/>
          </p:cNvSpPr>
          <p:nvPr userDrawn="1"/>
        </p:nvSpPr>
        <p:spPr bwMode="auto">
          <a:xfrm>
            <a:off x="0" y="571500"/>
            <a:ext cx="5219700" cy="0"/>
          </a:xfrm>
          <a:prstGeom prst="line">
            <a:avLst/>
          </a:prstGeom>
          <a:noFill/>
          <a:ln w="33020">
            <a:solidFill>
              <a:schemeClr val="bg2"/>
            </a:solidFill>
            <a:round/>
            <a:headEnd/>
            <a:tailEnd/>
          </a:ln>
          <a:effectLst/>
        </p:spPr>
        <p:txBody>
          <a:bodyPr/>
          <a:lstStyle/>
          <a:p>
            <a:pPr algn="ctr">
              <a:defRPr/>
            </a:pPr>
            <a:endParaRPr lang="ru-RU" dirty="0">
              <a:solidFill>
                <a:srgbClr val="990000"/>
              </a:solidFill>
            </a:endParaRPr>
          </a:p>
        </p:txBody>
      </p:sp>
      <p:sp>
        <p:nvSpPr>
          <p:cNvPr id="5" name="Прямоугольник 4"/>
          <p:cNvSpPr/>
          <p:nvPr userDrawn="1"/>
        </p:nvSpPr>
        <p:spPr>
          <a:xfrm>
            <a:off x="0" y="6286500"/>
            <a:ext cx="1214438" cy="357188"/>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200" dirty="0"/>
              <a:t>ИЮЛЬ 2010</a:t>
            </a:r>
          </a:p>
        </p:txBody>
      </p:sp>
      <p:sp>
        <p:nvSpPr>
          <p:cNvPr id="2" name="Заголовок 1"/>
          <p:cNvSpPr>
            <a:spLocks noGrp="1"/>
          </p:cNvSpPr>
          <p:nvPr>
            <p:ph type="ctrTitle"/>
          </p:nvPr>
        </p:nvSpPr>
        <p:spPr>
          <a:xfrm>
            <a:off x="714348" y="2071678"/>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sldNum" sz="quarter" idx="10"/>
          </p:nvPr>
        </p:nvSpPr>
        <p:spPr>
          <a:xfrm>
            <a:off x="250825" y="6604000"/>
            <a:ext cx="465138" cy="171450"/>
          </a:xfrm>
          <a:prstGeom prst="rect">
            <a:avLst/>
          </a:prstGeom>
        </p:spPr>
        <p:txBody>
          <a:bodyPr/>
          <a:lstStyle>
            <a:lvl1pPr>
              <a:defRPr/>
            </a:lvl1pPr>
          </a:lstStyle>
          <a:p>
            <a:pPr>
              <a:defRPr/>
            </a:pPr>
            <a:fld id="{8436D5E5-348D-4EB5-8A1E-C105088D462B}"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8438" y="44450"/>
            <a:ext cx="2138362" cy="608171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30175" y="44450"/>
            <a:ext cx="6265863" cy="608171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sldNum" sz="quarter" idx="10"/>
          </p:nvPr>
        </p:nvSpPr>
        <p:spPr>
          <a:xfrm>
            <a:off x="250825" y="6604000"/>
            <a:ext cx="465138" cy="171450"/>
          </a:xfrm>
          <a:prstGeom prst="rect">
            <a:avLst/>
          </a:prstGeom>
        </p:spPr>
        <p:txBody>
          <a:bodyPr/>
          <a:lstStyle>
            <a:lvl1pPr>
              <a:defRPr/>
            </a:lvl1pPr>
          </a:lstStyle>
          <a:p>
            <a:pPr>
              <a:defRPr/>
            </a:pPr>
            <a:fld id="{E58FF157-A16B-4E19-A06B-E1DAA4533B6B}" type="slidenum">
              <a:rPr lang="it-IT"/>
              <a:pPr>
                <a:defRPr/>
              </a:pPr>
              <a:t>‹#›</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A5A9F3A-6A5C-4CDD-A326-188AFE4FAE9D}" type="datetime1">
              <a:rPr lang="ru-RU" smtClean="0"/>
              <a:pPr/>
              <a:t>05.06.2015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2DBD85-4AA2-43CE-A34B-0B013338C2D8}" type="slidenum">
              <a:rPr lang="ru-RU" smtClean="0"/>
              <a:pPr/>
              <a:t>‹#›</a:t>
            </a:fld>
            <a:endParaRPr lang="ru-RU"/>
          </a:p>
        </p:txBody>
      </p:sp>
      <p:sp>
        <p:nvSpPr>
          <p:cNvPr id="7" name="Line 6"/>
          <p:cNvSpPr>
            <a:spLocks noChangeShapeType="1"/>
          </p:cNvSpPr>
          <p:nvPr userDrawn="1"/>
        </p:nvSpPr>
        <p:spPr bwMode="auto">
          <a:xfrm>
            <a:off x="0" y="571500"/>
            <a:ext cx="5219700" cy="0"/>
          </a:xfrm>
          <a:prstGeom prst="line">
            <a:avLst/>
          </a:prstGeom>
          <a:noFill/>
          <a:ln w="33020">
            <a:solidFill>
              <a:schemeClr val="bg2"/>
            </a:solidFill>
            <a:round/>
            <a:headEnd/>
            <a:tailEnd/>
          </a:ln>
          <a:effectLst/>
        </p:spPr>
        <p:txBody>
          <a:bodyPr/>
          <a:lstStyle/>
          <a:p>
            <a:pPr algn="ctr">
              <a:defRPr/>
            </a:pPr>
            <a:endParaRPr lang="ru-RU" dirty="0">
              <a:solidFill>
                <a:srgbClr val="990000"/>
              </a:solidFill>
            </a:endParaRPr>
          </a:p>
        </p:txBody>
      </p:sp>
      <p:sp>
        <p:nvSpPr>
          <p:cNvPr id="8" name="Прямоугольник 7"/>
          <p:cNvSpPr/>
          <p:nvPr userDrawn="1"/>
        </p:nvSpPr>
        <p:spPr>
          <a:xfrm>
            <a:off x="0" y="6286500"/>
            <a:ext cx="1214438" cy="357188"/>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200" dirty="0"/>
              <a:t>ИЮЛЬ 2010</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1A282D-765D-4E93-BDE7-7A7A1BC3C49D}" type="datetime1">
              <a:rPr lang="ru-RU" smtClean="0"/>
              <a:pPr/>
              <a:t>05.06.2015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2DBD85-4AA2-43CE-A34B-0B013338C2D8}" type="slidenum">
              <a:rPr lang="ru-RU" smtClean="0"/>
              <a:pPr/>
              <a:t>‹#›</a:t>
            </a:fld>
            <a:endParaRPr lang="ru-RU"/>
          </a:p>
        </p:txBody>
      </p:sp>
      <p:sp>
        <p:nvSpPr>
          <p:cNvPr id="7" name="Line 6"/>
          <p:cNvSpPr>
            <a:spLocks noChangeShapeType="1"/>
          </p:cNvSpPr>
          <p:nvPr userDrawn="1"/>
        </p:nvSpPr>
        <p:spPr bwMode="auto">
          <a:xfrm>
            <a:off x="0" y="571500"/>
            <a:ext cx="5219700" cy="0"/>
          </a:xfrm>
          <a:prstGeom prst="line">
            <a:avLst/>
          </a:prstGeom>
          <a:noFill/>
          <a:ln w="33020">
            <a:solidFill>
              <a:srgbClr val="CC0000"/>
            </a:solidFill>
            <a:round/>
            <a:headEnd/>
            <a:tailEnd/>
          </a:ln>
          <a:effectLst/>
        </p:spPr>
        <p:txBody>
          <a:bodyPr/>
          <a:lstStyle/>
          <a:p>
            <a:pPr algn="ctr">
              <a:defRPr/>
            </a:pPr>
            <a:endParaRPr lang="ru-RU" dirty="0">
              <a:solidFill>
                <a:srgbClr val="CC0099"/>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5417C3-0E3F-4C9C-9D87-42D571B95468}" type="datetime1">
              <a:rPr lang="ru-RU" smtClean="0"/>
              <a:pPr/>
              <a:t>05.06.2015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2DBD85-4AA2-43CE-A34B-0B013338C2D8}" type="slidenum">
              <a:rPr lang="ru-RU" smtClean="0"/>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B9BC698-B9FC-4800-ADD1-B03F15B527CC}" type="datetime1">
              <a:rPr lang="ru-RU" smtClean="0"/>
              <a:pPr/>
              <a:t>05.06.2015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a:defRPr/>
            </a:pPr>
            <a:fld id="{E5BC872D-944F-441F-A74A-D2772AB22CC6}" type="slidenum">
              <a:rPr lang="it-IT" smtClean="0"/>
              <a:pPr>
                <a:defRPr/>
              </a:pPr>
              <a:t>‹#›</a:t>
            </a:fld>
            <a:endParaRPr lang="it-IT"/>
          </a:p>
        </p:txBody>
      </p:sp>
      <p:sp>
        <p:nvSpPr>
          <p:cNvPr id="8" name="Line 6"/>
          <p:cNvSpPr>
            <a:spLocks noChangeShapeType="1"/>
          </p:cNvSpPr>
          <p:nvPr userDrawn="1"/>
        </p:nvSpPr>
        <p:spPr bwMode="auto">
          <a:xfrm>
            <a:off x="0" y="571500"/>
            <a:ext cx="5219700" cy="0"/>
          </a:xfrm>
          <a:prstGeom prst="line">
            <a:avLst/>
          </a:prstGeom>
          <a:noFill/>
          <a:ln w="33020">
            <a:solidFill>
              <a:srgbClr val="CC0000"/>
            </a:solidFill>
            <a:round/>
            <a:headEnd/>
            <a:tailEnd/>
          </a:ln>
          <a:effectLst/>
        </p:spPr>
        <p:txBody>
          <a:bodyPr/>
          <a:lstStyle/>
          <a:p>
            <a:pPr algn="ctr">
              <a:defRPr/>
            </a:pPr>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93FE401-16A8-410A-9D63-ACC407E17183}" type="datetime1">
              <a:rPr lang="ru-RU" smtClean="0"/>
              <a:pPr/>
              <a:t>05.06.2015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pPr>
              <a:defRPr/>
            </a:pPr>
            <a:fld id="{7D7DE699-1295-457F-8A83-1BE66331007E}" type="slidenum">
              <a:rPr lang="it-IT" smtClean="0"/>
              <a:pPr>
                <a:defRPr/>
              </a:pPr>
              <a:t>‹#›</a:t>
            </a:fld>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517EF98-79DA-4A63-B8DA-921474FA6E16}" type="datetime1">
              <a:rPr lang="ru-RU" smtClean="0"/>
              <a:pPr/>
              <a:t>05.06.2015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pPr>
              <a:defRPr/>
            </a:pPr>
            <a:fld id="{59C00E84-8078-4425-9694-C65AA43E4D47}" type="slidenum">
              <a:rPr lang="it-IT" smtClean="0"/>
              <a:pPr>
                <a:defRPr/>
              </a:pPr>
              <a:t>‹#›</a:t>
            </a:fld>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5480E2D-C82C-4DF5-BE8E-3A7E283B99A9}" type="datetime1">
              <a:rPr lang="ru-RU" smtClean="0"/>
              <a:pPr/>
              <a:t>05.06.2015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pPr>
              <a:defRPr/>
            </a:pPr>
            <a:fld id="{794812FE-3D51-4C8A-B35C-2398FB72705A}" type="slidenum">
              <a:rPr lang="it-IT" smtClean="0"/>
              <a:pPr>
                <a:defRPr/>
              </a:pPr>
              <a:t>‹#›</a:t>
            </a:fld>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6C64EFA-ABBD-4D63-89D8-72D34A15C4D9}" type="datetime1">
              <a:rPr lang="ru-RU" smtClean="0"/>
              <a:pPr/>
              <a:t>05.06.2015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a:defRPr/>
            </a:pPr>
            <a:fld id="{4F633992-B3FF-4B83-91D5-D7B322FB7677}" type="slidenum">
              <a:rPr lang="it-IT" smtClean="0"/>
              <a:pPr>
                <a:defRPr/>
              </a:pPr>
              <a:t>‹#›</a:t>
            </a:fld>
            <a:endParaRPr lang="it-IT"/>
          </a:p>
        </p:txBody>
      </p:sp>
      <p:sp>
        <p:nvSpPr>
          <p:cNvPr id="8" name="Line 6"/>
          <p:cNvSpPr>
            <a:spLocks noChangeShapeType="1"/>
          </p:cNvSpPr>
          <p:nvPr userDrawn="1"/>
        </p:nvSpPr>
        <p:spPr bwMode="auto">
          <a:xfrm>
            <a:off x="0" y="571500"/>
            <a:ext cx="5219700" cy="0"/>
          </a:xfrm>
          <a:prstGeom prst="line">
            <a:avLst/>
          </a:prstGeom>
          <a:noFill/>
          <a:ln w="33020">
            <a:solidFill>
              <a:srgbClr val="CC0000"/>
            </a:solidFill>
            <a:round/>
            <a:headEnd/>
            <a:tailEnd/>
          </a:ln>
          <a:effectLst/>
        </p:spPr>
        <p:txBody>
          <a:bodyPr/>
          <a:lstStyle/>
          <a:p>
            <a:pPr algn="ct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Line 6"/>
          <p:cNvSpPr>
            <a:spLocks noChangeShapeType="1"/>
          </p:cNvSpPr>
          <p:nvPr userDrawn="1"/>
        </p:nvSpPr>
        <p:spPr bwMode="auto">
          <a:xfrm>
            <a:off x="0" y="571500"/>
            <a:ext cx="5219700" cy="0"/>
          </a:xfrm>
          <a:prstGeom prst="line">
            <a:avLst/>
          </a:prstGeom>
          <a:noFill/>
          <a:ln w="33020">
            <a:solidFill>
              <a:srgbClr val="CC0000"/>
            </a:solidFill>
            <a:round/>
            <a:headEnd/>
            <a:tailEnd/>
          </a:ln>
          <a:effectLst/>
        </p:spPr>
        <p:txBody>
          <a:bodyPr/>
          <a:lstStyle/>
          <a:p>
            <a:pPr algn="ctr">
              <a:defRPr/>
            </a:pPr>
            <a:endParaRPr lang="ru-RU" dirty="0">
              <a:solidFill>
                <a:srgbClr val="CC0099"/>
              </a:solidFill>
            </a:endParaRPr>
          </a:p>
        </p:txBody>
      </p:sp>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DFFEE7C-689B-44DD-9F0A-ED13D247A789}" type="datetime1">
              <a:rPr lang="ru-RU" smtClean="0"/>
              <a:pPr/>
              <a:t>05.06.2015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a:defRPr/>
            </a:pPr>
            <a:fld id="{762AAEB5-ACFE-480D-AE03-2EA5FF9AEDC8}" type="slidenum">
              <a:rPr lang="it-IT" smtClean="0"/>
              <a:pPr>
                <a:defRPr/>
              </a:pPr>
              <a:t>‹#›</a:t>
            </a:fld>
            <a:endParaRPr lang="it-IT"/>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5A0B4F1-4928-412E-A550-DD63B2300269}" type="datetime1">
              <a:rPr lang="ru-RU" smtClean="0"/>
              <a:pPr/>
              <a:t>05.06.2015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a:defRPr/>
            </a:pPr>
            <a:fld id="{8436D5E5-348D-4EB5-8A1E-C105088D462B}" type="slidenum">
              <a:rPr lang="it-IT" smtClean="0"/>
              <a:pPr>
                <a:defRPr/>
              </a:pPr>
              <a:t>‹#›</a:t>
            </a:fld>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E843C7-7593-43E3-B4C0-001B492104FB}" type="datetime1">
              <a:rPr lang="ru-RU" smtClean="0"/>
              <a:pPr/>
              <a:t>05.06.2015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a:defRPr/>
            </a:pPr>
            <a:fld id="{E58FF157-A16B-4E19-A06B-E1DAA4533B6B}" type="slidenum">
              <a:rPr lang="it-IT" smtClean="0"/>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0" y="571500"/>
            <a:ext cx="5219700" cy="0"/>
          </a:xfrm>
          <a:prstGeom prst="line">
            <a:avLst/>
          </a:prstGeom>
          <a:noFill/>
          <a:ln w="33020">
            <a:solidFill>
              <a:srgbClr val="CC0000"/>
            </a:solidFill>
            <a:round/>
            <a:headEnd/>
            <a:tailEnd/>
          </a:ln>
          <a:effectLst/>
        </p:spPr>
        <p:txBody>
          <a:bodyPr/>
          <a:lstStyle/>
          <a:p>
            <a:pPr algn="ctr">
              <a:defRPr/>
            </a:pPr>
            <a:endParaRPr lang="ru-RU"/>
          </a:p>
        </p:txBody>
      </p:sp>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84150" y="908050"/>
            <a:ext cx="4175125" cy="5218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11675" y="908050"/>
            <a:ext cx="4175125" cy="5218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4"/>
          <p:cNvSpPr>
            <a:spLocks noGrp="1" noChangeArrowheads="1"/>
          </p:cNvSpPr>
          <p:nvPr>
            <p:ph type="sldNum" sz="quarter" idx="10"/>
          </p:nvPr>
        </p:nvSpPr>
        <p:spPr>
          <a:xfrm>
            <a:off x="250825" y="6604000"/>
            <a:ext cx="465138" cy="171450"/>
          </a:xfrm>
          <a:prstGeom prst="rect">
            <a:avLst/>
          </a:prstGeom>
        </p:spPr>
        <p:txBody>
          <a:bodyPr/>
          <a:lstStyle>
            <a:lvl1pPr>
              <a:defRPr/>
            </a:lvl1pPr>
          </a:lstStyle>
          <a:p>
            <a:pPr>
              <a:defRPr/>
            </a:pPr>
            <a:fld id="{E5BC872D-944F-441F-A74A-D2772AB22CC6}"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sldNum" sz="quarter" idx="10"/>
          </p:nvPr>
        </p:nvSpPr>
        <p:spPr>
          <a:xfrm>
            <a:off x="250825" y="6604000"/>
            <a:ext cx="465138" cy="171450"/>
          </a:xfrm>
          <a:prstGeom prst="rect">
            <a:avLst/>
          </a:prstGeom>
        </p:spPr>
        <p:txBody>
          <a:bodyPr/>
          <a:lstStyle>
            <a:lvl1pPr>
              <a:defRPr/>
            </a:lvl1pPr>
          </a:lstStyle>
          <a:p>
            <a:pPr>
              <a:defRPr/>
            </a:pPr>
            <a:fld id="{7D7DE699-1295-457F-8A83-1BE66331007E}"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sldNum" sz="quarter" idx="10"/>
          </p:nvPr>
        </p:nvSpPr>
        <p:spPr>
          <a:xfrm>
            <a:off x="250825" y="6604000"/>
            <a:ext cx="465138" cy="171450"/>
          </a:xfrm>
          <a:prstGeom prst="rect">
            <a:avLst/>
          </a:prstGeom>
        </p:spPr>
        <p:txBody>
          <a:bodyPr/>
          <a:lstStyle>
            <a:lvl1pPr>
              <a:defRPr/>
            </a:lvl1pPr>
          </a:lstStyle>
          <a:p>
            <a:pPr>
              <a:defRPr/>
            </a:pPr>
            <a:fld id="{59C00E84-8078-4425-9694-C65AA43E4D47}"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250825" y="6604000"/>
            <a:ext cx="465138" cy="171450"/>
          </a:xfrm>
          <a:prstGeom prst="rect">
            <a:avLst/>
          </a:prstGeom>
        </p:spPr>
        <p:txBody>
          <a:bodyPr/>
          <a:lstStyle>
            <a:lvl1pPr>
              <a:defRPr/>
            </a:lvl1pPr>
          </a:lstStyle>
          <a:p>
            <a:pPr>
              <a:defRPr/>
            </a:pPr>
            <a:fld id="{794812FE-3D51-4C8A-B35C-2398FB72705A}"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0" y="571500"/>
            <a:ext cx="5219700" cy="0"/>
          </a:xfrm>
          <a:prstGeom prst="line">
            <a:avLst/>
          </a:prstGeom>
          <a:noFill/>
          <a:ln w="33020">
            <a:solidFill>
              <a:srgbClr val="CC0000"/>
            </a:solidFill>
            <a:round/>
            <a:headEnd/>
            <a:tailEnd/>
          </a:ln>
          <a:effectLst/>
        </p:spPr>
        <p:txBody>
          <a:bodyPr/>
          <a:lstStyle/>
          <a:p>
            <a:pPr algn="ctr">
              <a:defRPr/>
            </a:pPr>
            <a:endParaRPr lang="ru-RU"/>
          </a:p>
        </p:txBody>
      </p:sp>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Rectangle 4"/>
          <p:cNvSpPr>
            <a:spLocks noGrp="1" noChangeArrowheads="1"/>
          </p:cNvSpPr>
          <p:nvPr>
            <p:ph type="sldNum" sz="quarter" idx="10"/>
          </p:nvPr>
        </p:nvSpPr>
        <p:spPr>
          <a:xfrm>
            <a:off x="250825" y="6604000"/>
            <a:ext cx="465138" cy="171450"/>
          </a:xfrm>
          <a:prstGeom prst="rect">
            <a:avLst/>
          </a:prstGeom>
        </p:spPr>
        <p:txBody>
          <a:bodyPr/>
          <a:lstStyle>
            <a:lvl1pPr>
              <a:defRPr/>
            </a:lvl1pPr>
          </a:lstStyle>
          <a:p>
            <a:pPr>
              <a:defRPr/>
            </a:pPr>
            <a:fld id="{4F633992-B3FF-4B83-91D5-D7B322FB7677}"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sldNum" sz="quarter" idx="10"/>
          </p:nvPr>
        </p:nvSpPr>
        <p:spPr>
          <a:xfrm>
            <a:off x="250825" y="6604000"/>
            <a:ext cx="465138" cy="171450"/>
          </a:xfrm>
          <a:prstGeom prst="rect">
            <a:avLst/>
          </a:prstGeom>
        </p:spPr>
        <p:txBody>
          <a:bodyPr/>
          <a:lstStyle>
            <a:lvl1pPr>
              <a:defRPr/>
            </a:lvl1pPr>
          </a:lstStyle>
          <a:p>
            <a:pPr>
              <a:defRPr/>
            </a:pPr>
            <a:fld id="{762AAEB5-ACFE-480D-AE03-2EA5FF9AEDC8}"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0175" y="44450"/>
            <a:ext cx="8229600" cy="4905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Click to edit Master title style</a:t>
            </a:r>
          </a:p>
        </p:txBody>
      </p:sp>
      <p:sp>
        <p:nvSpPr>
          <p:cNvPr id="1027" name="Rectangle 3"/>
          <p:cNvSpPr>
            <a:spLocks noGrp="1" noChangeArrowheads="1"/>
          </p:cNvSpPr>
          <p:nvPr>
            <p:ph type="body" idx="1"/>
          </p:nvPr>
        </p:nvSpPr>
        <p:spPr bwMode="auto">
          <a:xfrm>
            <a:off x="184150" y="908050"/>
            <a:ext cx="8502650" cy="5218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Click to edit Master text styles</a:t>
            </a:r>
          </a:p>
          <a:p>
            <a:pPr lvl="1"/>
            <a:r>
              <a:rPr lang="it-IT" smtClean="0"/>
              <a:t>Second level</a:t>
            </a:r>
          </a:p>
          <a:p>
            <a:pPr lvl="2"/>
            <a:r>
              <a:rPr lang="it-IT" smtClean="0"/>
              <a:t>Third level</a:t>
            </a:r>
          </a:p>
          <a:p>
            <a:pPr lvl="1"/>
            <a:endParaRPr lang="it-IT" smtClean="0"/>
          </a:p>
        </p:txBody>
      </p:sp>
      <p:sp>
        <p:nvSpPr>
          <p:cNvPr id="10246" name="Line 6"/>
          <p:cNvSpPr>
            <a:spLocks noChangeShapeType="1"/>
          </p:cNvSpPr>
          <p:nvPr/>
        </p:nvSpPr>
        <p:spPr bwMode="auto">
          <a:xfrm>
            <a:off x="4654550" y="6524625"/>
            <a:ext cx="3203575" cy="0"/>
          </a:xfrm>
          <a:prstGeom prst="line">
            <a:avLst/>
          </a:prstGeom>
          <a:noFill/>
          <a:ln w="33020">
            <a:solidFill>
              <a:srgbClr val="CC0000"/>
            </a:solidFill>
            <a:round/>
            <a:headEnd/>
            <a:tailEnd/>
          </a:ln>
          <a:effectLst/>
        </p:spPr>
        <p:txBody>
          <a:bodyPr/>
          <a:lstStyle/>
          <a:p>
            <a:pPr algn="ctr">
              <a:defRPr/>
            </a:pPr>
            <a:endParaRPr lang="ru-RU"/>
          </a:p>
        </p:txBody>
      </p:sp>
    </p:spTree>
  </p:cSld>
  <p:clrMap bg1="lt1" tx1="dk1" bg2="lt2" tx2="dk2" accent1="accent1" accent2="accent2" accent3="accent3" accent4="accent4" accent5="accent5" accent6="accent6" hlink="hlink" folHlink="folHlink"/>
  <p:sldLayoutIdLst>
    <p:sldLayoutId id="2147484108" r:id="rId1"/>
    <p:sldLayoutId id="2147484109" r:id="rId2"/>
    <p:sldLayoutId id="2147484107" r:id="rId3"/>
    <p:sldLayoutId id="2147484110" r:id="rId4"/>
    <p:sldLayoutId id="2147484111" r:id="rId5"/>
    <p:sldLayoutId id="2147484112" r:id="rId6"/>
    <p:sldLayoutId id="2147484113" r:id="rId7"/>
    <p:sldLayoutId id="2147484114" r:id="rId8"/>
    <p:sldLayoutId id="2147484115" r:id="rId9"/>
    <p:sldLayoutId id="2147484116" r:id="rId10"/>
    <p:sldLayoutId id="2147484117" r:id="rId11"/>
  </p:sldLayoutIdLst>
  <p:hf hdr="0" ftr="0" dt="0"/>
  <p:txStyles>
    <p:titleStyle>
      <a:lvl1pPr algn="l" rtl="0" eaLnBrk="0" fontAlgn="base" hangingPunct="0">
        <a:spcBef>
          <a:spcPct val="0"/>
        </a:spcBef>
        <a:spcAft>
          <a:spcPct val="0"/>
        </a:spcAft>
        <a:defRPr sz="2000" b="1">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defRPr>
      </a:lvl2pPr>
      <a:lvl3pPr algn="l" rtl="0" eaLnBrk="0" fontAlgn="base" hangingPunct="0">
        <a:spcBef>
          <a:spcPct val="0"/>
        </a:spcBef>
        <a:spcAft>
          <a:spcPct val="0"/>
        </a:spcAft>
        <a:defRPr sz="2000" b="1">
          <a:solidFill>
            <a:schemeClr val="tx2"/>
          </a:solidFill>
          <a:latin typeface="Arial" charset="0"/>
        </a:defRPr>
      </a:lvl3pPr>
      <a:lvl4pPr algn="l" rtl="0" eaLnBrk="0" fontAlgn="base" hangingPunct="0">
        <a:spcBef>
          <a:spcPct val="0"/>
        </a:spcBef>
        <a:spcAft>
          <a:spcPct val="0"/>
        </a:spcAft>
        <a:defRPr sz="2000" b="1">
          <a:solidFill>
            <a:schemeClr val="tx2"/>
          </a:solidFill>
          <a:latin typeface="Arial" charset="0"/>
        </a:defRPr>
      </a:lvl4pPr>
      <a:lvl5pPr algn="l" rtl="0" eaLnBrk="0" fontAlgn="base" hangingPunct="0">
        <a:spcBef>
          <a:spcPct val="0"/>
        </a:spcBef>
        <a:spcAft>
          <a:spcPct val="0"/>
        </a:spcAft>
        <a:defRPr sz="2000" b="1">
          <a:solidFill>
            <a:schemeClr val="tx2"/>
          </a:solidFill>
          <a:latin typeface="Arial" charset="0"/>
        </a:defRPr>
      </a:lvl5pPr>
      <a:lvl6pPr marL="457200" algn="l" rtl="0" fontAlgn="base">
        <a:spcBef>
          <a:spcPct val="0"/>
        </a:spcBef>
        <a:spcAft>
          <a:spcPct val="0"/>
        </a:spcAft>
        <a:defRPr sz="2000" b="1">
          <a:solidFill>
            <a:schemeClr val="tx2"/>
          </a:solidFill>
          <a:latin typeface="Arial" charset="0"/>
        </a:defRPr>
      </a:lvl6pPr>
      <a:lvl7pPr marL="914400" algn="l" rtl="0" fontAlgn="base">
        <a:spcBef>
          <a:spcPct val="0"/>
        </a:spcBef>
        <a:spcAft>
          <a:spcPct val="0"/>
        </a:spcAft>
        <a:defRPr sz="2000" b="1">
          <a:solidFill>
            <a:schemeClr val="tx2"/>
          </a:solidFill>
          <a:latin typeface="Arial" charset="0"/>
        </a:defRPr>
      </a:lvl7pPr>
      <a:lvl8pPr marL="1371600" algn="l" rtl="0" fontAlgn="base">
        <a:spcBef>
          <a:spcPct val="0"/>
        </a:spcBef>
        <a:spcAft>
          <a:spcPct val="0"/>
        </a:spcAft>
        <a:defRPr sz="2000" b="1">
          <a:solidFill>
            <a:schemeClr val="tx2"/>
          </a:solidFill>
          <a:latin typeface="Arial" charset="0"/>
        </a:defRPr>
      </a:lvl8pPr>
      <a:lvl9pPr marL="1828800" algn="l" rtl="0" fontAlgn="base">
        <a:spcBef>
          <a:spcPct val="0"/>
        </a:spcBef>
        <a:spcAft>
          <a:spcPct val="0"/>
        </a:spcAft>
        <a:defRPr sz="2000" b="1">
          <a:solidFill>
            <a:schemeClr val="tx2"/>
          </a:solidFill>
          <a:latin typeface="Arial" charset="0"/>
        </a:defRPr>
      </a:lvl9pPr>
    </p:titleStyle>
    <p:bodyStyle>
      <a:lvl1pPr marL="266700" indent="-266700" algn="just" rtl="0" eaLnBrk="0" fontAlgn="base" hangingPunct="0">
        <a:spcBef>
          <a:spcPct val="30000"/>
        </a:spcBef>
        <a:spcAft>
          <a:spcPct val="0"/>
        </a:spcAft>
        <a:buClr>
          <a:srgbClr val="CC0000"/>
        </a:buClr>
        <a:buFont typeface="Wingdings 2" pitchFamily="18" charset="2"/>
        <a:buChar char="¢"/>
        <a:defRPr sz="1600">
          <a:solidFill>
            <a:schemeClr val="tx1"/>
          </a:solidFill>
          <a:latin typeface="+mn-lt"/>
          <a:ea typeface="+mn-ea"/>
          <a:cs typeface="+mn-cs"/>
        </a:defRPr>
      </a:lvl1pPr>
      <a:lvl2pPr marL="809625" indent="-268288" algn="just" rtl="0" eaLnBrk="0" fontAlgn="base" hangingPunct="0">
        <a:spcBef>
          <a:spcPct val="30000"/>
        </a:spcBef>
        <a:spcAft>
          <a:spcPct val="0"/>
        </a:spcAft>
        <a:buClr>
          <a:srgbClr val="CC0000"/>
        </a:buClr>
        <a:buFont typeface="Wingdings 2" pitchFamily="18" charset="2"/>
        <a:buChar char="¢"/>
        <a:defRPr sz="1400">
          <a:solidFill>
            <a:schemeClr val="tx1"/>
          </a:solidFill>
          <a:latin typeface="+mn-lt"/>
        </a:defRPr>
      </a:lvl2pPr>
      <a:lvl3pPr marL="1098550" indent="-109538" algn="l" rtl="0" eaLnBrk="0" fontAlgn="base" hangingPunct="0">
        <a:spcBef>
          <a:spcPct val="30000"/>
        </a:spcBef>
        <a:spcAft>
          <a:spcPct val="0"/>
        </a:spcAft>
        <a:buClr>
          <a:srgbClr val="CC0000"/>
        </a:buClr>
        <a:buChar char="•"/>
        <a:defRPr sz="1400">
          <a:solidFill>
            <a:schemeClr val="tx1"/>
          </a:solidFill>
          <a:latin typeface="+mn-lt"/>
        </a:defRPr>
      </a:lvl3pPr>
      <a:lvl4pPr marL="1277938" indent="93663" algn="l" rtl="0" eaLnBrk="0" fontAlgn="base" hangingPunct="0">
        <a:spcBef>
          <a:spcPct val="30000"/>
        </a:spcBef>
        <a:spcAft>
          <a:spcPct val="0"/>
        </a:spcAft>
        <a:buClr>
          <a:schemeClr val="bg1"/>
        </a:buClr>
        <a:buFont typeface="Arial" charset="0"/>
        <a:buChar char=" "/>
        <a:defRPr sz="2000">
          <a:solidFill>
            <a:schemeClr val="tx1"/>
          </a:solidFill>
          <a:latin typeface="+mn-lt"/>
        </a:defRPr>
      </a:lvl4pPr>
      <a:lvl5pPr marL="2159000" indent="-228600" algn="l" rtl="0" eaLnBrk="0" fontAlgn="base" hangingPunct="0">
        <a:spcBef>
          <a:spcPct val="30000"/>
        </a:spcBef>
        <a:spcAft>
          <a:spcPct val="0"/>
        </a:spcAft>
        <a:buChar char="»"/>
        <a:defRPr sz="2000">
          <a:solidFill>
            <a:schemeClr val="tx1"/>
          </a:solidFill>
          <a:latin typeface="+mn-lt"/>
        </a:defRPr>
      </a:lvl5pPr>
      <a:lvl6pPr marL="2616200" indent="-228600" algn="l" rtl="0" fontAlgn="base">
        <a:spcBef>
          <a:spcPct val="30000"/>
        </a:spcBef>
        <a:spcAft>
          <a:spcPct val="0"/>
        </a:spcAft>
        <a:buChar char="»"/>
        <a:defRPr sz="2000">
          <a:solidFill>
            <a:schemeClr val="tx1"/>
          </a:solidFill>
          <a:latin typeface="+mn-lt"/>
        </a:defRPr>
      </a:lvl6pPr>
      <a:lvl7pPr marL="3073400" indent="-228600" algn="l" rtl="0" fontAlgn="base">
        <a:spcBef>
          <a:spcPct val="30000"/>
        </a:spcBef>
        <a:spcAft>
          <a:spcPct val="0"/>
        </a:spcAft>
        <a:buChar char="»"/>
        <a:defRPr sz="2000">
          <a:solidFill>
            <a:schemeClr val="tx1"/>
          </a:solidFill>
          <a:latin typeface="+mn-lt"/>
        </a:defRPr>
      </a:lvl7pPr>
      <a:lvl8pPr marL="3530600" indent="-228600" algn="l" rtl="0" fontAlgn="base">
        <a:spcBef>
          <a:spcPct val="30000"/>
        </a:spcBef>
        <a:spcAft>
          <a:spcPct val="0"/>
        </a:spcAft>
        <a:buChar char="»"/>
        <a:defRPr sz="2000">
          <a:solidFill>
            <a:schemeClr val="tx1"/>
          </a:solidFill>
          <a:latin typeface="+mn-lt"/>
        </a:defRPr>
      </a:lvl8pPr>
      <a:lvl9pPr marL="3987800" indent="-228600" algn="l" rtl="0" fontAlgn="base">
        <a:spcBef>
          <a:spcPct val="3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1A146-E25D-4DBE-97BD-4B103A0AECB4}" type="datetime1">
              <a:rPr lang="ru-RU" smtClean="0"/>
              <a:pPr/>
              <a:t>05.06.2015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2DBD85-4AA2-43CE-A34B-0B013338C2D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4119" r:id="rId1"/>
    <p:sldLayoutId id="2147484120" r:id="rId2"/>
    <p:sldLayoutId id="2147484121" r:id="rId3"/>
    <p:sldLayoutId id="2147484122" r:id="rId4"/>
    <p:sldLayoutId id="2147484123" r:id="rId5"/>
    <p:sldLayoutId id="2147484124" r:id="rId6"/>
    <p:sldLayoutId id="2147484125" r:id="rId7"/>
    <p:sldLayoutId id="2147484126" r:id="rId8"/>
    <p:sldLayoutId id="2147484127" r:id="rId9"/>
    <p:sldLayoutId id="2147484128" r:id="rId10"/>
    <p:sldLayoutId id="214748412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3.gif"/></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15.jpeg"/><Relationship Id="rId7" Type="http://schemas.openxmlformats.org/officeDocument/2006/relationships/image" Target="../media/image18.jpeg"/><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gi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gi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http://activegroup.com.ua/" TargetMode="External"/><Relationship Id="rId2" Type="http://schemas.openxmlformats.org/officeDocument/2006/relationships/hyperlink" Target="mailto:vectorinfo@gmail.com" TargetMode="External"/><Relationship Id="rId1" Type="http://schemas.openxmlformats.org/officeDocument/2006/relationships/slideLayout" Target="../slideLayouts/slideLayout18.xml"/><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7.jpeg"/><Relationship Id="rId4" Type="http://schemas.openxmlformats.org/officeDocument/2006/relationships/image" Target="../media/image6.gif"/></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bwMode="auto">
          <a:xfrm>
            <a:off x="0" y="0"/>
            <a:ext cx="4499992" cy="11520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2290" name="Rectangle 2"/>
          <p:cNvSpPr txBox="1">
            <a:spLocks noChangeArrowheads="1"/>
          </p:cNvSpPr>
          <p:nvPr/>
        </p:nvSpPr>
        <p:spPr bwMode="auto">
          <a:xfrm>
            <a:off x="0" y="1628801"/>
            <a:ext cx="9144000" cy="720080"/>
          </a:xfrm>
          <a:prstGeom prst="rect">
            <a:avLst/>
          </a:prstGeom>
          <a:noFill/>
          <a:ln w="9525">
            <a:noFill/>
            <a:miter lim="800000"/>
            <a:headEnd/>
            <a:tailEnd/>
          </a:ln>
        </p:spPr>
        <p:txBody>
          <a:bodyPr anchor="ctr"/>
          <a:lstStyle/>
          <a:p>
            <a:pPr algn="ctr" eaLnBrk="0" hangingPunct="0"/>
            <a:r>
              <a:rPr lang="uk-UA" sz="2400" b="1" dirty="0" smtClean="0"/>
              <a:t>Дослідження громадської думки</a:t>
            </a:r>
            <a:endParaRPr lang="uk-UA" sz="2400" dirty="0"/>
          </a:p>
        </p:txBody>
      </p:sp>
      <p:sp>
        <p:nvSpPr>
          <p:cNvPr id="12291" name="Rectangle 2"/>
          <p:cNvSpPr txBox="1">
            <a:spLocks noChangeArrowheads="1"/>
          </p:cNvSpPr>
          <p:nvPr/>
        </p:nvSpPr>
        <p:spPr bwMode="auto">
          <a:xfrm>
            <a:off x="2123728" y="2492896"/>
            <a:ext cx="7020272" cy="2808312"/>
          </a:xfrm>
          <a:prstGeom prst="rect">
            <a:avLst/>
          </a:prstGeom>
          <a:solidFill>
            <a:schemeClr val="bg1">
              <a:alpha val="47842"/>
            </a:schemeClr>
          </a:solidFill>
          <a:ln w="9525">
            <a:noFill/>
            <a:miter lim="800000"/>
            <a:headEnd/>
            <a:tailEnd/>
          </a:ln>
        </p:spPr>
        <p:txBody>
          <a:bodyPr anchor="ctr"/>
          <a:lstStyle/>
          <a:p>
            <a:pPr algn="ctr" eaLnBrk="0" hangingPunct="0"/>
            <a:r>
              <a:rPr lang="uk-UA" sz="3800" b="1" dirty="0" smtClean="0">
                <a:solidFill>
                  <a:srgbClr val="A82324"/>
                </a:solidFill>
              </a:rPr>
              <a:t>Громадська активність </a:t>
            </a:r>
            <a:r>
              <a:rPr lang="uk-UA" sz="3800" b="1" dirty="0" err="1" smtClean="0">
                <a:solidFill>
                  <a:srgbClr val="A82324"/>
                </a:solidFill>
              </a:rPr>
              <a:t>м.Вінниця</a:t>
            </a:r>
            <a:endParaRPr lang="uk-UA" sz="3800" b="1" dirty="0" smtClean="0">
              <a:solidFill>
                <a:srgbClr val="A82324"/>
              </a:solidFill>
            </a:endParaRPr>
          </a:p>
          <a:p>
            <a:pPr algn="ctr" eaLnBrk="0" hangingPunct="0"/>
            <a:endParaRPr lang="uk-UA" b="1" dirty="0" smtClean="0">
              <a:solidFill>
                <a:srgbClr val="A82324"/>
              </a:solidFill>
            </a:endParaRPr>
          </a:p>
          <a:p>
            <a:pPr algn="ctr" eaLnBrk="0" hangingPunct="0"/>
            <a:r>
              <a:rPr lang="uk-UA" b="1" dirty="0" smtClean="0">
                <a:solidFill>
                  <a:srgbClr val="CC0000"/>
                </a:solidFill>
                <a:effectLst>
                  <a:outerShdw blurRad="38100" dist="38100" dir="2700000" algn="tl">
                    <a:srgbClr val="C0C0C0"/>
                  </a:outerShdw>
                </a:effectLst>
                <a:latin typeface="Tahoma" pitchFamily="34" charset="0"/>
              </a:rPr>
              <a:t> </a:t>
            </a:r>
            <a:r>
              <a:rPr lang="uk-UA" sz="2400" b="1" dirty="0" smtClean="0">
                <a:latin typeface="Tahoma" pitchFamily="34" charset="0"/>
              </a:rPr>
              <a:t>Результати якісного дослідження</a:t>
            </a:r>
            <a:endParaRPr lang="uk-UA" b="1" dirty="0">
              <a:solidFill>
                <a:schemeClr val="tx2"/>
              </a:solidFill>
            </a:endParaRPr>
          </a:p>
        </p:txBody>
      </p:sp>
      <p:pic>
        <p:nvPicPr>
          <p:cNvPr id="7" name="Picture 2" descr="J:\docs\работа\Актив-груп\logo.gif"/>
          <p:cNvPicPr>
            <a:picLocks noChangeAspect="1" noChangeArrowheads="1"/>
          </p:cNvPicPr>
          <p:nvPr/>
        </p:nvPicPr>
        <p:blipFill>
          <a:blip r:embed="rId2" cstate="print"/>
          <a:srcRect/>
          <a:stretch>
            <a:fillRect/>
          </a:stretch>
        </p:blipFill>
        <p:spPr bwMode="auto">
          <a:xfrm>
            <a:off x="5528624" y="22557"/>
            <a:ext cx="2571768" cy="1102187"/>
          </a:xfrm>
          <a:prstGeom prst="rect">
            <a:avLst/>
          </a:prstGeom>
          <a:noFill/>
        </p:spPr>
      </p:pic>
      <p:sp>
        <p:nvSpPr>
          <p:cNvPr id="15" name="TextBox 14"/>
          <p:cNvSpPr txBox="1"/>
          <p:nvPr/>
        </p:nvSpPr>
        <p:spPr>
          <a:xfrm>
            <a:off x="0" y="260648"/>
            <a:ext cx="4499992" cy="707886"/>
          </a:xfrm>
          <a:prstGeom prst="rect">
            <a:avLst/>
          </a:prstGeom>
          <a:noFill/>
        </p:spPr>
        <p:txBody>
          <a:bodyPr wrap="square" rtlCol="0">
            <a:spAutoFit/>
          </a:bodyPr>
          <a:lstStyle/>
          <a:p>
            <a:pPr algn="ctr"/>
            <a:r>
              <a:rPr lang="uk-UA" sz="2000" b="1" dirty="0" smtClean="0">
                <a:solidFill>
                  <a:schemeClr val="bg1"/>
                </a:solidFill>
              </a:rPr>
              <a:t>Центр досліджень </a:t>
            </a:r>
          </a:p>
          <a:p>
            <a:pPr algn="ctr"/>
            <a:r>
              <a:rPr lang="uk-UA" sz="2000" b="1" dirty="0" smtClean="0">
                <a:solidFill>
                  <a:schemeClr val="bg1"/>
                </a:solidFill>
              </a:rPr>
              <a:t>і комунікацій</a:t>
            </a:r>
            <a:endParaRPr lang="uk-UA" sz="2000" dirty="0"/>
          </a:p>
        </p:txBody>
      </p:sp>
      <p:cxnSp>
        <p:nvCxnSpPr>
          <p:cNvPr id="17" name="Прямая соединительная линия 16"/>
          <p:cNvCxnSpPr/>
          <p:nvPr/>
        </p:nvCxnSpPr>
        <p:spPr>
          <a:xfrm>
            <a:off x="0" y="114298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0" y="630932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4" name="Прямоугольник 13"/>
          <p:cNvSpPr/>
          <p:nvPr/>
        </p:nvSpPr>
        <p:spPr bwMode="auto">
          <a:xfrm>
            <a:off x="0" y="6309320"/>
            <a:ext cx="4499992" cy="54868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6" name="TextBox 15"/>
          <p:cNvSpPr txBox="1"/>
          <p:nvPr/>
        </p:nvSpPr>
        <p:spPr>
          <a:xfrm>
            <a:off x="5399112" y="6383605"/>
            <a:ext cx="2736304" cy="400110"/>
          </a:xfrm>
          <a:prstGeom prst="rect">
            <a:avLst/>
          </a:prstGeom>
          <a:noFill/>
        </p:spPr>
        <p:txBody>
          <a:bodyPr wrap="square" rtlCol="0">
            <a:spAutoFit/>
          </a:bodyPr>
          <a:lstStyle/>
          <a:p>
            <a:pPr algn="ctr"/>
            <a:r>
              <a:rPr lang="ru-RU" sz="2000" b="1" dirty="0" err="1" smtClean="0"/>
              <a:t>Травень</a:t>
            </a:r>
            <a:r>
              <a:rPr lang="ru-RU" sz="2000" b="1" dirty="0" smtClean="0"/>
              <a:t>, 2015</a:t>
            </a:r>
            <a:r>
              <a:rPr lang="en-US" sz="2000" b="1" dirty="0" smtClean="0"/>
              <a:t> </a:t>
            </a:r>
            <a:r>
              <a:rPr lang="ru-RU" sz="2000" b="1" dirty="0" err="1" smtClean="0"/>
              <a:t>рік</a:t>
            </a:r>
            <a:endParaRPr lang="ru-RU" sz="2000" b="1" dirty="0"/>
          </a:p>
        </p:txBody>
      </p:sp>
      <p:sp>
        <p:nvSpPr>
          <p:cNvPr id="18" name="Прямоугольник 17"/>
          <p:cNvSpPr/>
          <p:nvPr/>
        </p:nvSpPr>
        <p:spPr>
          <a:xfrm>
            <a:off x="35496" y="6372036"/>
            <a:ext cx="4320181" cy="461665"/>
          </a:xfrm>
          <a:prstGeom prst="rect">
            <a:avLst/>
          </a:prstGeom>
        </p:spPr>
        <p:txBody>
          <a:bodyPr wrap="square">
            <a:spAutoFit/>
          </a:bodyPr>
          <a:lstStyle/>
          <a:p>
            <a:pPr algn="ctr"/>
            <a:r>
              <a:rPr lang="ru-RU" sz="2400" b="1" dirty="0" smtClean="0">
                <a:solidFill>
                  <a:schemeClr val="bg1"/>
                </a:solidFill>
              </a:rPr>
              <a:t>м. </a:t>
            </a:r>
            <a:r>
              <a:rPr lang="ru-RU" sz="2400" b="1" dirty="0" err="1" smtClean="0">
                <a:solidFill>
                  <a:schemeClr val="bg1"/>
                </a:solidFill>
              </a:rPr>
              <a:t>Вінниця</a:t>
            </a:r>
            <a:r>
              <a:rPr lang="ru-RU" sz="2400" b="1" dirty="0" smtClean="0">
                <a:solidFill>
                  <a:schemeClr val="bg1"/>
                </a:solidFill>
              </a:rPr>
              <a:t>, </a:t>
            </a:r>
            <a:r>
              <a:rPr lang="ru-RU" sz="2400" b="1" dirty="0" err="1" smtClean="0">
                <a:solidFill>
                  <a:schemeClr val="bg1"/>
                </a:solidFill>
              </a:rPr>
              <a:t>м.Київ</a:t>
            </a:r>
            <a:endParaRPr lang="ru-RU" sz="2400" dirty="0">
              <a:solidFill>
                <a:schemeClr val="bg1"/>
              </a:solidFill>
            </a:endParaRPr>
          </a:p>
        </p:txBody>
      </p:sp>
      <p:pic>
        <p:nvPicPr>
          <p:cNvPr id="2" name="Picture 2" descr="molod"/>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6145" y="2564904"/>
            <a:ext cx="2546473" cy="190985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31957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Гранти і </a:t>
            </a:r>
            <a:r>
              <a:rPr lang="uk-UA" sz="2400" b="1" dirty="0" err="1" smtClean="0">
                <a:solidFill>
                  <a:schemeClr val="bg1"/>
                </a:solidFill>
                <a:latin typeface="Arial" pitchFamily="34" charset="0"/>
                <a:cs typeface="Arial" pitchFamily="34" charset="0"/>
              </a:rPr>
              <a:t>грантоїдство</a:t>
            </a:r>
            <a:endParaRPr lang="uk-UA" sz="2400" b="1" dirty="0" smtClean="0">
              <a:solidFill>
                <a:schemeClr val="bg1"/>
              </a:solidFill>
              <a:latin typeface="Arial" pitchFamily="34" charset="0"/>
              <a:cs typeface="Arial" pitchFamily="34" charset="0"/>
            </a:endParaRP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10</a:t>
            </a:fld>
            <a:endParaRPr lang="ru-RU" sz="1600" b="1" dirty="0">
              <a:solidFill>
                <a:schemeClr val="tx1"/>
              </a:solidFill>
            </a:endParaRPr>
          </a:p>
        </p:txBody>
      </p:sp>
      <p:sp>
        <p:nvSpPr>
          <p:cNvPr id="3" name="Прямоугольник 2"/>
          <p:cNvSpPr/>
          <p:nvPr/>
        </p:nvSpPr>
        <p:spPr>
          <a:xfrm>
            <a:off x="179512" y="750827"/>
            <a:ext cx="8516117" cy="830997"/>
          </a:xfrm>
          <a:prstGeom prst="rect">
            <a:avLst/>
          </a:prstGeom>
        </p:spPr>
        <p:txBody>
          <a:bodyPr wrap="square">
            <a:spAutoFit/>
          </a:bodyPr>
          <a:lstStyle/>
          <a:p>
            <a:pPr algn="just"/>
            <a:r>
              <a:rPr lang="uk-UA" sz="1200" b="1" dirty="0" smtClean="0"/>
              <a:t>Полярні відношення</a:t>
            </a:r>
            <a:r>
              <a:rPr lang="uk-UA" sz="1200" dirty="0" smtClean="0"/>
              <a:t>: з одного боку гранти допомагають розвивати безліч проектів. </a:t>
            </a:r>
            <a:r>
              <a:rPr lang="uk-UA" sz="1200" dirty="0" err="1" smtClean="0"/>
              <a:t>Числені</a:t>
            </a:r>
            <a:r>
              <a:rPr lang="uk-UA" sz="1200" dirty="0" smtClean="0"/>
              <a:t> ініціативи без донорських коштів не могли б існувати. ПРОТЕ, наявні претензії до справедливості розподілу гратів, банальна заздрість до тих, хто вміє правильно писати заявки тощо… Причому серед донорів більше за все претензій до місцевих бюджетів (до інших донорів претензії теж є, але значно менші).</a:t>
            </a:r>
          </a:p>
        </p:txBody>
      </p:sp>
      <p:sp>
        <p:nvSpPr>
          <p:cNvPr id="4" name="Прямоугольная выноска 3"/>
          <p:cNvSpPr/>
          <p:nvPr/>
        </p:nvSpPr>
        <p:spPr>
          <a:xfrm>
            <a:off x="6554127" y="1477018"/>
            <a:ext cx="2179413" cy="1368152"/>
          </a:xfrm>
          <a:prstGeom prst="wedgeRectCallout">
            <a:avLst>
              <a:gd name="adj1" fmla="val -63240"/>
              <a:gd name="adj2" fmla="val -5464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uk-UA" sz="1200" i="1" dirty="0"/>
              <a:t>На </a:t>
            </a:r>
            <a:r>
              <a:rPr lang="uk-UA" sz="1200" i="1" dirty="0" err="1"/>
              <a:t>самом</a:t>
            </a:r>
            <a:r>
              <a:rPr lang="uk-UA" sz="1200" i="1" dirty="0"/>
              <a:t> </a:t>
            </a:r>
            <a:r>
              <a:rPr lang="uk-UA" sz="1200" i="1" dirty="0" err="1"/>
              <a:t>деле</a:t>
            </a:r>
            <a:r>
              <a:rPr lang="uk-UA" sz="1200" i="1" dirty="0"/>
              <a:t> </a:t>
            </a:r>
            <a:r>
              <a:rPr lang="uk-UA" sz="1200" i="1" dirty="0" err="1"/>
              <a:t>из</a:t>
            </a:r>
            <a:r>
              <a:rPr lang="uk-UA" sz="1200" i="1" dirty="0"/>
              <a:t> </a:t>
            </a:r>
            <a:r>
              <a:rPr lang="uk-UA" sz="1200" i="1" dirty="0" err="1"/>
              <a:t>этих</a:t>
            </a:r>
            <a:r>
              <a:rPr lang="uk-UA" sz="1200" i="1" dirty="0"/>
              <a:t> 1500 </a:t>
            </a:r>
            <a:r>
              <a:rPr lang="uk-UA" sz="1200" i="1" dirty="0" err="1"/>
              <a:t>это</a:t>
            </a:r>
            <a:r>
              <a:rPr lang="uk-UA" sz="1200" i="1" dirty="0"/>
              <a:t> один </a:t>
            </a:r>
            <a:r>
              <a:rPr lang="uk-UA" sz="1200" i="1" dirty="0" err="1"/>
              <a:t>человек</a:t>
            </a:r>
            <a:r>
              <a:rPr lang="uk-UA" sz="1200" i="1" dirty="0"/>
              <a:t> с </a:t>
            </a:r>
            <a:r>
              <a:rPr lang="uk-UA" sz="1200" i="1" dirty="0" err="1"/>
              <a:t>женой</a:t>
            </a:r>
            <a:r>
              <a:rPr lang="uk-UA" sz="1200" i="1" dirty="0"/>
              <a:t> с </a:t>
            </a:r>
            <a:r>
              <a:rPr lang="uk-UA" sz="1200" i="1" dirty="0" err="1"/>
              <a:t>счетом</a:t>
            </a:r>
            <a:r>
              <a:rPr lang="uk-UA" sz="1200" i="1" dirty="0"/>
              <a:t>. Для </a:t>
            </a:r>
            <a:r>
              <a:rPr lang="uk-UA" sz="1200" i="1" dirty="0" err="1"/>
              <a:t>чего</a:t>
            </a:r>
            <a:r>
              <a:rPr lang="uk-UA" sz="1200" i="1" dirty="0"/>
              <a:t>, для </a:t>
            </a:r>
            <a:r>
              <a:rPr lang="uk-UA" sz="1200" i="1" dirty="0" err="1"/>
              <a:t>доступа</a:t>
            </a:r>
            <a:r>
              <a:rPr lang="uk-UA" sz="1200" i="1" dirty="0"/>
              <a:t> к </a:t>
            </a:r>
            <a:r>
              <a:rPr lang="uk-UA" sz="1200" i="1" dirty="0" err="1"/>
              <a:t>деньгам</a:t>
            </a:r>
            <a:r>
              <a:rPr lang="uk-UA" sz="1200" i="1" dirty="0"/>
              <a:t>. И так же на </a:t>
            </a:r>
            <a:r>
              <a:rPr lang="uk-UA" sz="1200" i="1" dirty="0" err="1"/>
              <a:t>всеукраинском</a:t>
            </a:r>
            <a:r>
              <a:rPr lang="uk-UA" sz="1200" i="1" dirty="0"/>
              <a:t> </a:t>
            </a:r>
            <a:r>
              <a:rPr lang="uk-UA" sz="1200" i="1" dirty="0" err="1"/>
              <a:t>уровне</a:t>
            </a:r>
            <a:r>
              <a:rPr lang="uk-UA" sz="1200" i="1" dirty="0"/>
              <a:t>. Давно пора провести чистку </a:t>
            </a:r>
            <a:r>
              <a:rPr lang="uk-UA" sz="1200" i="1" dirty="0" err="1"/>
              <a:t>эту</a:t>
            </a:r>
            <a:r>
              <a:rPr lang="uk-UA" sz="1200" i="1" dirty="0"/>
              <a:t>.</a:t>
            </a:r>
          </a:p>
        </p:txBody>
      </p:sp>
      <p:sp>
        <p:nvSpPr>
          <p:cNvPr id="7" name="Прямоугольник 6"/>
          <p:cNvSpPr/>
          <p:nvPr/>
        </p:nvSpPr>
        <p:spPr>
          <a:xfrm>
            <a:off x="180044" y="1543551"/>
            <a:ext cx="5980695" cy="646331"/>
          </a:xfrm>
          <a:prstGeom prst="rect">
            <a:avLst/>
          </a:prstGeom>
        </p:spPr>
        <p:txBody>
          <a:bodyPr wrap="square">
            <a:spAutoFit/>
          </a:bodyPr>
          <a:lstStyle/>
          <a:p>
            <a:pPr algn="just"/>
            <a:r>
              <a:rPr lang="uk-UA" sz="1200" dirty="0"/>
              <a:t>Але головне, що наявність коштів породжує нездорову конкуренцію </a:t>
            </a:r>
            <a:r>
              <a:rPr lang="uk-UA" sz="1200" dirty="0" smtClean="0"/>
              <a:t>та заздрощі з боку тих, хто не вміє працювати з грантами </a:t>
            </a:r>
            <a:r>
              <a:rPr lang="uk-UA" sz="1200" i="1" dirty="0" smtClean="0"/>
              <a:t>(примітка: саме не вміє, бо серед тих, хто вміє частіше можна побачити співпрацю ніж конкуренцію</a:t>
            </a:r>
            <a:r>
              <a:rPr lang="uk-UA" sz="1200" dirty="0" smtClean="0"/>
              <a:t>)</a:t>
            </a:r>
            <a:endParaRPr lang="uk-UA" sz="1200" dirty="0"/>
          </a:p>
        </p:txBody>
      </p:sp>
      <p:sp>
        <p:nvSpPr>
          <p:cNvPr id="8" name="TextBox 7"/>
          <p:cNvSpPr txBox="1"/>
          <p:nvPr/>
        </p:nvSpPr>
        <p:spPr>
          <a:xfrm>
            <a:off x="1547664" y="2213405"/>
            <a:ext cx="3916072" cy="369332"/>
          </a:xfrm>
          <a:prstGeom prst="rect">
            <a:avLst/>
          </a:prstGeom>
          <a:noFill/>
        </p:spPr>
        <p:txBody>
          <a:bodyPr wrap="none" rtlCol="0">
            <a:spAutoFit/>
          </a:bodyPr>
          <a:lstStyle/>
          <a:p>
            <a:r>
              <a:rPr lang="uk-UA" b="1" dirty="0" smtClean="0">
                <a:solidFill>
                  <a:srgbClr val="C00000"/>
                </a:solidFill>
              </a:rPr>
              <a:t>Проблеми, пов’язані з грантами </a:t>
            </a:r>
            <a:endParaRPr lang="uk-UA" b="1" dirty="0">
              <a:solidFill>
                <a:srgbClr val="C00000"/>
              </a:solidFill>
            </a:endParaRPr>
          </a:p>
        </p:txBody>
      </p:sp>
      <p:sp>
        <p:nvSpPr>
          <p:cNvPr id="10" name="TextBox 9"/>
          <p:cNvSpPr txBox="1"/>
          <p:nvPr/>
        </p:nvSpPr>
        <p:spPr>
          <a:xfrm>
            <a:off x="179758" y="2942978"/>
            <a:ext cx="2016224" cy="830997"/>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uk-UA" sz="1200" b="1" dirty="0" smtClean="0"/>
              <a:t>Грантове заробітчанство </a:t>
            </a:r>
            <a:r>
              <a:rPr lang="uk-UA" sz="1200" dirty="0" smtClean="0"/>
              <a:t>(перетворення громадської діяльності  в своєрідний бізнес)</a:t>
            </a:r>
            <a:endParaRPr lang="uk-UA" sz="1200" dirty="0"/>
          </a:p>
        </p:txBody>
      </p:sp>
      <p:sp>
        <p:nvSpPr>
          <p:cNvPr id="20" name="TextBox 19"/>
          <p:cNvSpPr txBox="1"/>
          <p:nvPr/>
        </p:nvSpPr>
        <p:spPr>
          <a:xfrm>
            <a:off x="2613113" y="2628349"/>
            <a:ext cx="3186795"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uk-UA" sz="1200" b="1" dirty="0" smtClean="0"/>
              <a:t>Негативна і нечесна конкуренція </a:t>
            </a:r>
          </a:p>
          <a:p>
            <a:r>
              <a:rPr lang="uk-UA" sz="1200" dirty="0" smtClean="0"/>
              <a:t>(потенційні конкуренти максимально не допускаються до інформації про донорів, розпускаються негативні чутки)</a:t>
            </a:r>
            <a:endParaRPr lang="uk-UA" sz="1200" dirty="0"/>
          </a:p>
        </p:txBody>
      </p:sp>
      <p:sp>
        <p:nvSpPr>
          <p:cNvPr id="21" name="TextBox 20"/>
          <p:cNvSpPr txBox="1"/>
          <p:nvPr/>
        </p:nvSpPr>
        <p:spPr>
          <a:xfrm>
            <a:off x="2613112" y="3681899"/>
            <a:ext cx="3186795"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uk-UA" sz="1200" b="1" dirty="0" smtClean="0"/>
              <a:t>Відсутність стратегії </a:t>
            </a:r>
            <a:r>
              <a:rPr lang="uk-UA" sz="1200" dirty="0" smtClean="0"/>
              <a:t>(організації пишуть і виконують ті проекти, на які знайшли кошти, в результаті жодна тема не розвивається глибоко і фахово)</a:t>
            </a:r>
            <a:endParaRPr lang="uk-UA" sz="1200" dirty="0"/>
          </a:p>
        </p:txBody>
      </p:sp>
      <p:sp>
        <p:nvSpPr>
          <p:cNvPr id="22" name="TextBox 21"/>
          <p:cNvSpPr txBox="1"/>
          <p:nvPr/>
        </p:nvSpPr>
        <p:spPr>
          <a:xfrm>
            <a:off x="2613111" y="4735449"/>
            <a:ext cx="3186795"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uk-UA" sz="1200" b="1" dirty="0" smtClean="0"/>
              <a:t>Негативне ставлення </a:t>
            </a:r>
            <a:r>
              <a:rPr lang="uk-UA" sz="1200" dirty="0" smtClean="0"/>
              <a:t>до «</a:t>
            </a:r>
            <a:r>
              <a:rPr lang="uk-UA" sz="1200" dirty="0" err="1" smtClean="0"/>
              <a:t>грантоїдів</a:t>
            </a:r>
            <a:r>
              <a:rPr lang="uk-UA" sz="1200" dirty="0" smtClean="0"/>
              <a:t>» переноситься на інші організація</a:t>
            </a:r>
            <a:endParaRPr lang="uk-UA" sz="1200" dirty="0"/>
          </a:p>
        </p:txBody>
      </p:sp>
      <p:sp>
        <p:nvSpPr>
          <p:cNvPr id="24" name="TextBox 23"/>
          <p:cNvSpPr txBox="1"/>
          <p:nvPr/>
        </p:nvSpPr>
        <p:spPr>
          <a:xfrm>
            <a:off x="179512" y="4396537"/>
            <a:ext cx="2016469"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uk-UA" sz="1200" b="1" dirty="0" smtClean="0"/>
              <a:t>Негативне ставлення </a:t>
            </a:r>
            <a:r>
              <a:rPr lang="uk-UA" sz="1200" dirty="0" smtClean="0"/>
              <a:t>до «</a:t>
            </a:r>
            <a:r>
              <a:rPr lang="uk-UA" sz="1200" dirty="0" err="1" smtClean="0"/>
              <a:t>грантоїдів</a:t>
            </a:r>
            <a:r>
              <a:rPr lang="uk-UA" sz="1200" dirty="0" smtClean="0"/>
              <a:t>» переноситься на інші організації</a:t>
            </a:r>
            <a:endParaRPr lang="uk-UA" sz="1200" dirty="0"/>
          </a:p>
        </p:txBody>
      </p:sp>
      <p:cxnSp>
        <p:nvCxnSpPr>
          <p:cNvPr id="27" name="Соединительная линия уступом 26"/>
          <p:cNvCxnSpPr>
            <a:stCxn id="10" idx="3"/>
            <a:endCxn id="20" idx="1"/>
          </p:cNvCxnSpPr>
          <p:nvPr/>
        </p:nvCxnSpPr>
        <p:spPr>
          <a:xfrm flipV="1">
            <a:off x="2195982" y="3043848"/>
            <a:ext cx="417131" cy="31462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Соединительная линия уступом 28"/>
          <p:cNvCxnSpPr>
            <a:stCxn id="10" idx="3"/>
            <a:endCxn id="21" idx="1"/>
          </p:cNvCxnSpPr>
          <p:nvPr/>
        </p:nvCxnSpPr>
        <p:spPr>
          <a:xfrm>
            <a:off x="2195982" y="3358477"/>
            <a:ext cx="417130" cy="73892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37" name="Соединительная линия уступом 14336"/>
          <p:cNvCxnSpPr>
            <a:stCxn id="10" idx="3"/>
            <a:endCxn id="22" idx="1"/>
          </p:cNvCxnSpPr>
          <p:nvPr/>
        </p:nvCxnSpPr>
        <p:spPr>
          <a:xfrm>
            <a:off x="2195982" y="3358477"/>
            <a:ext cx="417129" cy="160780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40" name="Соединительная линия уступом 14339"/>
          <p:cNvCxnSpPr>
            <a:stCxn id="10" idx="3"/>
            <a:endCxn id="24" idx="0"/>
          </p:cNvCxnSpPr>
          <p:nvPr/>
        </p:nvCxnSpPr>
        <p:spPr>
          <a:xfrm flipH="1">
            <a:off x="1187747" y="3358477"/>
            <a:ext cx="1008235" cy="1038060"/>
          </a:xfrm>
          <a:prstGeom prst="bentConnector4">
            <a:avLst>
              <a:gd name="adj1" fmla="val -19747"/>
              <a:gd name="adj2" fmla="val 70013"/>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059395" y="3061456"/>
            <a:ext cx="2179413" cy="46166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uk-UA" sz="1200" b="1" dirty="0" smtClean="0"/>
              <a:t>Відсутність вміння </a:t>
            </a:r>
            <a:r>
              <a:rPr lang="uk-UA" sz="1200" dirty="0" smtClean="0"/>
              <a:t>працювати з донорами</a:t>
            </a:r>
            <a:endParaRPr lang="uk-UA" sz="1200" dirty="0"/>
          </a:p>
        </p:txBody>
      </p:sp>
      <p:sp>
        <p:nvSpPr>
          <p:cNvPr id="42" name="TextBox 41"/>
          <p:cNvSpPr txBox="1"/>
          <p:nvPr/>
        </p:nvSpPr>
        <p:spPr>
          <a:xfrm>
            <a:off x="6907618" y="3708714"/>
            <a:ext cx="2016469"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uk-UA" sz="1200" b="1" dirty="0" smtClean="0"/>
              <a:t>Заздрість </a:t>
            </a:r>
            <a:r>
              <a:rPr lang="uk-UA" sz="1200" dirty="0" smtClean="0"/>
              <a:t>по відношенню тих, хто вміє</a:t>
            </a:r>
            <a:endParaRPr lang="uk-UA" sz="1200" dirty="0"/>
          </a:p>
        </p:txBody>
      </p:sp>
      <p:sp>
        <p:nvSpPr>
          <p:cNvPr id="43" name="TextBox 42"/>
          <p:cNvSpPr txBox="1"/>
          <p:nvPr/>
        </p:nvSpPr>
        <p:spPr>
          <a:xfrm>
            <a:off x="6907618" y="4336134"/>
            <a:ext cx="2016469"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uk-UA" sz="1200" b="1" dirty="0" smtClean="0"/>
              <a:t>Претензії </a:t>
            </a:r>
            <a:r>
              <a:rPr lang="uk-UA" sz="1200" dirty="0" smtClean="0"/>
              <a:t>до донорів, звинувачення в корупції</a:t>
            </a:r>
            <a:endParaRPr lang="uk-UA" sz="1200" dirty="0"/>
          </a:p>
        </p:txBody>
      </p:sp>
      <p:cxnSp>
        <p:nvCxnSpPr>
          <p:cNvPr id="14346" name="Соединительная линия уступом 14345"/>
          <p:cNvCxnSpPr>
            <a:endCxn id="42" idx="1"/>
          </p:cNvCxnSpPr>
          <p:nvPr/>
        </p:nvCxnSpPr>
        <p:spPr>
          <a:xfrm rot="5400000">
            <a:off x="6820147" y="3610593"/>
            <a:ext cx="416426" cy="241483"/>
          </a:xfrm>
          <a:prstGeom prst="bentConnector4">
            <a:avLst>
              <a:gd name="adj1" fmla="val 22284"/>
              <a:gd name="adj2" fmla="val 19466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48" name="Соединительная линия уступом 14347"/>
          <p:cNvCxnSpPr>
            <a:stCxn id="41" idx="2"/>
            <a:endCxn id="43" idx="1"/>
          </p:cNvCxnSpPr>
          <p:nvPr/>
        </p:nvCxnSpPr>
        <p:spPr>
          <a:xfrm rot="5400000">
            <a:off x="6506437" y="3924302"/>
            <a:ext cx="1043846" cy="241484"/>
          </a:xfrm>
          <a:prstGeom prst="bentConnector4">
            <a:avLst>
              <a:gd name="adj1" fmla="val 7859"/>
              <a:gd name="adj2" fmla="val 194665"/>
            </a:avLst>
          </a:prstGeom>
          <a:ln>
            <a:tailEnd type="triangle"/>
          </a:ln>
        </p:spPr>
        <p:style>
          <a:lnRef idx="1">
            <a:schemeClr val="accent1"/>
          </a:lnRef>
          <a:fillRef idx="0">
            <a:schemeClr val="accent1"/>
          </a:fillRef>
          <a:effectRef idx="0">
            <a:schemeClr val="accent1"/>
          </a:effectRef>
          <a:fontRef idx="minor">
            <a:schemeClr val="tx1"/>
          </a:fontRef>
        </p:style>
      </p:cxnSp>
      <p:sp>
        <p:nvSpPr>
          <p:cNvPr id="14351" name="TextBox 14350"/>
          <p:cNvSpPr txBox="1"/>
          <p:nvPr/>
        </p:nvSpPr>
        <p:spPr>
          <a:xfrm>
            <a:off x="483505" y="5529033"/>
            <a:ext cx="7128792" cy="92333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uk-UA" dirty="0" smtClean="0">
                <a:ln w="0"/>
                <a:solidFill>
                  <a:schemeClr val="tx1"/>
                </a:solidFill>
                <a:effectLst>
                  <a:outerShdw blurRad="38100" dist="19050" dir="2700000" algn="tl" rotWithShape="0">
                    <a:schemeClr val="dk1">
                      <a:alpha val="40000"/>
                    </a:schemeClr>
                  </a:outerShdw>
                </a:effectLst>
              </a:rPr>
              <a:t>Шлях зменшення негативних ефектів: максимальна прозорість, як через побудову горизонтальних зав'язків, так і через навчальні проекти з тематики </a:t>
            </a:r>
            <a:r>
              <a:rPr lang="uk-UA" dirty="0" err="1" smtClean="0">
                <a:ln w="0"/>
                <a:solidFill>
                  <a:schemeClr val="tx1"/>
                </a:solidFill>
                <a:effectLst>
                  <a:outerShdw blurRad="38100" dist="19050" dir="2700000" algn="tl" rotWithShape="0">
                    <a:schemeClr val="dk1">
                      <a:alpha val="40000"/>
                    </a:schemeClr>
                  </a:outerShdw>
                </a:effectLst>
              </a:rPr>
              <a:t>фандрайзингу</a:t>
            </a:r>
            <a:endParaRPr lang="uk-UA" dirty="0">
              <a:ln w="0"/>
              <a:solidFill>
                <a:schemeClr val="tx1"/>
              </a:solidFill>
              <a:effectLst>
                <a:outerShdw blurRad="38100" dist="19050" dir="2700000" algn="tl" rotWithShape="0">
                  <a:schemeClr val="dk1">
                    <a:alpha val="40000"/>
                  </a:schemeClr>
                </a:outerShdw>
              </a:effectLst>
            </a:endParaRPr>
          </a:p>
        </p:txBody>
      </p:sp>
      <p:sp>
        <p:nvSpPr>
          <p:cNvPr id="51" name="TextBox 50"/>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659323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Ідейний вакуум</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11</a:t>
            </a:fld>
            <a:endParaRPr lang="ru-RU" sz="1600" b="1" dirty="0">
              <a:solidFill>
                <a:schemeClr val="tx1"/>
              </a:solidFill>
            </a:endParaRPr>
          </a:p>
        </p:txBody>
      </p:sp>
      <p:sp>
        <p:nvSpPr>
          <p:cNvPr id="4" name="TextBox 3"/>
          <p:cNvSpPr txBox="1"/>
          <p:nvPr/>
        </p:nvSpPr>
        <p:spPr>
          <a:xfrm>
            <a:off x="5148064" y="1977942"/>
            <a:ext cx="2915816"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uk-UA" sz="1400" dirty="0" smtClean="0"/>
              <a:t>Відсутність спільної ідеї – причина за якою організації і окремі активісти не мають потреби об’єднуватись в потужні рухи. </a:t>
            </a:r>
            <a:endParaRPr lang="uk-UA" sz="1400" dirty="0"/>
          </a:p>
        </p:txBody>
      </p:sp>
      <p:pic>
        <p:nvPicPr>
          <p:cNvPr id="2050" name="Picture 2" descr="http://pics.livejournal.com/a_gorb/pic/000b92t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528" y="1051416"/>
            <a:ext cx="2336300" cy="1610583"/>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TextBox 16"/>
          <p:cNvSpPr txBox="1"/>
          <p:nvPr/>
        </p:nvSpPr>
        <p:spPr>
          <a:xfrm>
            <a:off x="2736392" y="857506"/>
            <a:ext cx="6187695"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uk-UA" sz="1400" dirty="0" smtClean="0"/>
              <a:t>Фактично єдина ідея, яка сьогодні об’єднує активних громадян – допомога армії та/або переселенцям. Проте цей потенціал зменшується через зальну втомленість від війни. </a:t>
            </a:r>
            <a:endParaRPr lang="uk-UA" sz="1400" dirty="0"/>
          </a:p>
        </p:txBody>
      </p:sp>
      <p:sp>
        <p:nvSpPr>
          <p:cNvPr id="18" name="TextBox 17"/>
          <p:cNvSpPr txBox="1"/>
          <p:nvPr/>
        </p:nvSpPr>
        <p:spPr>
          <a:xfrm>
            <a:off x="2777682" y="1986305"/>
            <a:ext cx="2114998"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uk-UA" sz="1400" dirty="0" smtClean="0"/>
              <a:t>Не маючи нових ідей, активісти втрачають інтерес до участі у третьому секторі</a:t>
            </a:r>
            <a:endParaRPr lang="uk-UA" sz="1400" dirty="0"/>
          </a:p>
        </p:txBody>
      </p:sp>
      <p:cxnSp>
        <p:nvCxnSpPr>
          <p:cNvPr id="7" name="Соединительная линия уступом 6"/>
          <p:cNvCxnSpPr>
            <a:stCxn id="17" idx="2"/>
            <a:endCxn id="18" idx="0"/>
          </p:cNvCxnSpPr>
          <p:nvPr/>
        </p:nvCxnSpPr>
        <p:spPr>
          <a:xfrm rot="5400000">
            <a:off x="4637644" y="793708"/>
            <a:ext cx="390135" cy="199505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Соединительная линия уступом 9"/>
          <p:cNvCxnSpPr>
            <a:stCxn id="17" idx="2"/>
            <a:endCxn id="4" idx="0"/>
          </p:cNvCxnSpPr>
          <p:nvPr/>
        </p:nvCxnSpPr>
        <p:spPr>
          <a:xfrm rot="16200000" flipH="1">
            <a:off x="6023039" y="1403371"/>
            <a:ext cx="390135" cy="77573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736392" y="857506"/>
            <a:ext cx="6427844"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uk-UA" sz="1400" dirty="0" smtClean="0"/>
              <a:t>Фактично єдина ідея, яка сьогодні об’єднує активних громадян – допомога армії та/або переселенцям. Проте цей потенціал зменшується через зальну втомленість від війни. </a:t>
            </a:r>
            <a:endParaRPr lang="uk-UA" sz="1400" dirty="0"/>
          </a:p>
        </p:txBody>
      </p:sp>
      <p:sp>
        <p:nvSpPr>
          <p:cNvPr id="26" name="TextBox 25"/>
          <p:cNvSpPr txBox="1"/>
          <p:nvPr/>
        </p:nvSpPr>
        <p:spPr>
          <a:xfrm>
            <a:off x="571430" y="3374479"/>
            <a:ext cx="8465066" cy="116955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uk-UA" sz="1400" dirty="0" smtClean="0">
                <a:ln w="0"/>
                <a:solidFill>
                  <a:schemeClr val="tx1"/>
                </a:solidFill>
                <a:effectLst>
                  <a:outerShdw blurRad="38100" dist="19050" dir="2700000" algn="tl" rotWithShape="0">
                    <a:schemeClr val="dk1">
                      <a:alpha val="40000"/>
                    </a:schemeClr>
                  </a:outerShdw>
                </a:effectLst>
              </a:rPr>
              <a:t>Необхідно створювати новий ідейний простір, або розвивати існуючий:</a:t>
            </a:r>
          </a:p>
          <a:p>
            <a:r>
              <a:rPr lang="uk-UA" sz="1400" dirty="0" smtClean="0">
                <a:ln w="0"/>
                <a:solidFill>
                  <a:schemeClr val="tx1"/>
                </a:solidFill>
                <a:effectLst>
                  <a:outerShdw blurRad="38100" dist="19050" dir="2700000" algn="tl" rotWithShape="0">
                    <a:schemeClr val="dk1">
                      <a:alpha val="40000"/>
                    </a:schemeClr>
                  </a:outerShdw>
                </a:effectLst>
              </a:rPr>
              <a:t>Контроль влади, боротьба з корупцією, «виховання» правоохоронних органів і прозорість влади і судів, розвиток потенціалу міста у різних галузях, розвиток окремих напрямків (спорт, туризм, освіта, культура тощо), участь громади в управлінні містом та багато інших тем можуть стати об’єднуючими, однак для цього необхідно винести їх в «порядок денний» обговорення місцевими ЗМІ і активістами</a:t>
            </a:r>
            <a:endParaRPr lang="uk-UA" sz="1400" dirty="0">
              <a:ln w="0"/>
              <a:solidFill>
                <a:schemeClr val="tx1"/>
              </a:solidFill>
              <a:effectLst>
                <a:outerShdw blurRad="38100" dist="19050" dir="2700000" algn="tl" rotWithShape="0">
                  <a:schemeClr val="dk1">
                    <a:alpha val="40000"/>
                  </a:schemeClr>
                </a:outerShdw>
              </a:effectLst>
            </a:endParaRPr>
          </a:p>
        </p:txBody>
      </p:sp>
      <p:sp>
        <p:nvSpPr>
          <p:cNvPr id="22" name="TextBox 21"/>
          <p:cNvSpPr txBox="1"/>
          <p:nvPr/>
        </p:nvSpPr>
        <p:spPr>
          <a:xfrm>
            <a:off x="487744" y="5609038"/>
            <a:ext cx="8436343" cy="646331"/>
          </a:xfrm>
          <a:prstGeom prst="rect">
            <a:avLst/>
          </a:prstGeom>
          <a:noFill/>
        </p:spPr>
        <p:txBody>
          <a:bodyPr wrap="square" rtlCol="0">
            <a:spAutoFit/>
          </a:bodyPr>
          <a:lstStyle/>
          <a:p>
            <a:r>
              <a:rPr lang="uk-UA" sz="1200" b="1" i="1" dirty="0" smtClean="0"/>
              <a:t>Прим. В якості об’єднуючої може стати ідея «внутрішнього фронту» (перемога через наведення ладу в своєму місті). Тоді потенціал, який вивільняється з напрямку підтримки армії буде спрямований на внутрішній розвиток</a:t>
            </a:r>
            <a:endParaRPr lang="uk-UA" sz="1200" b="1" i="1" dirty="0"/>
          </a:p>
        </p:txBody>
      </p:sp>
      <p:sp>
        <p:nvSpPr>
          <p:cNvPr id="28" name="TextBox 27"/>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4166992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Конкуренція</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12</a:t>
            </a:fld>
            <a:endParaRPr lang="ru-RU" sz="1600" b="1" dirty="0">
              <a:solidFill>
                <a:schemeClr val="tx1"/>
              </a:solidFill>
            </a:endParaRPr>
          </a:p>
        </p:txBody>
      </p:sp>
      <p:sp>
        <p:nvSpPr>
          <p:cNvPr id="17" name="TextBox 16"/>
          <p:cNvSpPr txBox="1"/>
          <p:nvPr/>
        </p:nvSpPr>
        <p:spPr>
          <a:xfrm>
            <a:off x="251520" y="774769"/>
            <a:ext cx="8672567" cy="52322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just"/>
            <a:r>
              <a:rPr lang="uk-UA" sz="1400" b="1" dirty="0" smtClean="0"/>
              <a:t>За ресурси.</a:t>
            </a:r>
            <a:r>
              <a:rPr lang="uk-UA" sz="1400" dirty="0" smtClean="0"/>
              <a:t> Особливо стосується ресурсів донорів (</a:t>
            </a:r>
            <a:r>
              <a:rPr lang="uk-UA" sz="1400" dirty="0" err="1" smtClean="0"/>
              <a:t>грантодавців</a:t>
            </a:r>
            <a:r>
              <a:rPr lang="uk-UA" sz="1400" dirty="0" smtClean="0"/>
              <a:t> або комерційних структур-благодійників) Найбільш простий і зрозумілий вид конкуренції.</a:t>
            </a:r>
            <a:endParaRPr lang="uk-UA" sz="1400" dirty="0"/>
          </a:p>
        </p:txBody>
      </p:sp>
      <p:sp>
        <p:nvSpPr>
          <p:cNvPr id="19" name="TextBox 18"/>
          <p:cNvSpPr txBox="1"/>
          <p:nvPr/>
        </p:nvSpPr>
        <p:spPr>
          <a:xfrm>
            <a:off x="2709157" y="1618359"/>
            <a:ext cx="228259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uk-UA" sz="1400" b="1" dirty="0" smtClean="0"/>
              <a:t>Позитивна.</a:t>
            </a:r>
            <a:r>
              <a:rPr lang="uk-UA" sz="1400" dirty="0" smtClean="0"/>
              <a:t> Організації показують донорам власну прозорість і ефективність</a:t>
            </a:r>
            <a:endParaRPr lang="uk-UA" sz="1400" dirty="0"/>
          </a:p>
        </p:txBody>
      </p:sp>
      <p:sp>
        <p:nvSpPr>
          <p:cNvPr id="20" name="TextBox 19"/>
          <p:cNvSpPr txBox="1"/>
          <p:nvPr/>
        </p:nvSpPr>
        <p:spPr>
          <a:xfrm>
            <a:off x="5395695" y="1618359"/>
            <a:ext cx="352839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uk-UA" sz="1400" b="1" dirty="0" smtClean="0"/>
              <a:t>Негативна.</a:t>
            </a:r>
            <a:r>
              <a:rPr lang="uk-UA" sz="1400" dirty="0" smtClean="0"/>
              <a:t> Організації не розповсюджують інформацію, намагаються інтригувати і використовувати корупційні зв’язки</a:t>
            </a:r>
            <a:endParaRPr lang="uk-UA" sz="1400" dirty="0"/>
          </a:p>
        </p:txBody>
      </p:sp>
      <p:cxnSp>
        <p:nvCxnSpPr>
          <p:cNvPr id="7" name="Соединительная линия уступом 6"/>
          <p:cNvCxnSpPr>
            <a:stCxn id="17" idx="2"/>
            <a:endCxn id="19" idx="0"/>
          </p:cNvCxnSpPr>
          <p:nvPr/>
        </p:nvCxnSpPr>
        <p:spPr>
          <a:xfrm rot="5400000">
            <a:off x="4058944" y="1089499"/>
            <a:ext cx="320370" cy="73735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Соединительная линия уступом 9"/>
          <p:cNvCxnSpPr>
            <a:stCxn id="17" idx="2"/>
            <a:endCxn id="20" idx="0"/>
          </p:cNvCxnSpPr>
          <p:nvPr/>
        </p:nvCxnSpPr>
        <p:spPr>
          <a:xfrm rot="16200000" flipH="1">
            <a:off x="5713662" y="172130"/>
            <a:ext cx="320370" cy="257208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51521" y="1639926"/>
            <a:ext cx="2304256" cy="181588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just"/>
            <a:r>
              <a:rPr lang="uk-UA" sz="1400" b="1" dirty="0" smtClean="0"/>
              <a:t>За клієнтів.</a:t>
            </a:r>
            <a:r>
              <a:rPr lang="uk-UA" sz="1400" dirty="0" smtClean="0"/>
              <a:t> Різні організації схожого профілю надають ті самі послуги ти самим людям. В результаті виникають конфлікти. Особливо проблема проявляється під час появи нових організацій</a:t>
            </a:r>
            <a:endParaRPr lang="uk-UA" sz="1400" dirty="0"/>
          </a:p>
        </p:txBody>
      </p:sp>
      <p:sp>
        <p:nvSpPr>
          <p:cNvPr id="29" name="TextBox 28"/>
          <p:cNvSpPr txBox="1"/>
          <p:nvPr/>
        </p:nvSpPr>
        <p:spPr>
          <a:xfrm>
            <a:off x="2709157" y="2638598"/>
            <a:ext cx="6214930" cy="52322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just"/>
            <a:r>
              <a:rPr lang="uk-UA" sz="1400" b="1" dirty="0" smtClean="0"/>
              <a:t>За увагу.</a:t>
            </a:r>
            <a:r>
              <a:rPr lang="uk-UA" sz="1400" dirty="0" smtClean="0"/>
              <a:t> Найбільш проблемний вид конкуренції між лідерами НГО. Кожен намагається притягнути максимум уваги до себе і відтінити інших</a:t>
            </a:r>
            <a:endParaRPr lang="uk-UA" sz="1400" dirty="0"/>
          </a:p>
        </p:txBody>
      </p:sp>
      <p:sp>
        <p:nvSpPr>
          <p:cNvPr id="30" name="TextBox 29"/>
          <p:cNvSpPr txBox="1"/>
          <p:nvPr/>
        </p:nvSpPr>
        <p:spPr>
          <a:xfrm>
            <a:off x="2709157" y="3487076"/>
            <a:ext cx="2282592"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uk-UA" sz="1400" b="1" dirty="0" smtClean="0"/>
              <a:t>Позитивна.</a:t>
            </a:r>
            <a:r>
              <a:rPr lang="uk-UA" sz="1400" dirty="0" smtClean="0"/>
              <a:t> Організації налагоджують співпрацю зі ЗМІ і організовують публічні заходи</a:t>
            </a:r>
            <a:endParaRPr lang="uk-UA" sz="1400" dirty="0"/>
          </a:p>
        </p:txBody>
      </p:sp>
      <p:sp>
        <p:nvSpPr>
          <p:cNvPr id="31" name="TextBox 30"/>
          <p:cNvSpPr txBox="1"/>
          <p:nvPr/>
        </p:nvSpPr>
        <p:spPr>
          <a:xfrm>
            <a:off x="5148063" y="3486682"/>
            <a:ext cx="3776023"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uk-UA" sz="1400" b="1" dirty="0" smtClean="0"/>
              <a:t>Негативна.</a:t>
            </a:r>
            <a:r>
              <a:rPr lang="uk-UA" sz="1400" dirty="0" smtClean="0"/>
              <a:t> Перетягують увагу на себе з проблеми, критикують інших, не беруть участь у коаліціях, де лідер НГО буде не на першому місці (в результаті коаліції не з’являються), займають позицію неконструктивної опозиції до тих, хто робить реальні справи</a:t>
            </a:r>
            <a:endParaRPr lang="uk-UA" sz="1400" dirty="0"/>
          </a:p>
        </p:txBody>
      </p:sp>
      <p:cxnSp>
        <p:nvCxnSpPr>
          <p:cNvPr id="26" name="Соединительная линия уступом 25"/>
          <p:cNvCxnSpPr>
            <a:stCxn id="29" idx="2"/>
            <a:endCxn id="30" idx="0"/>
          </p:cNvCxnSpPr>
          <p:nvPr/>
        </p:nvCxnSpPr>
        <p:spPr>
          <a:xfrm rot="5400000">
            <a:off x="4670909" y="2341363"/>
            <a:ext cx="325258" cy="196616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36" name="Соединительная линия уступом 14335"/>
          <p:cNvCxnSpPr>
            <a:stCxn id="29" idx="2"/>
            <a:endCxn id="31" idx="0"/>
          </p:cNvCxnSpPr>
          <p:nvPr/>
        </p:nvCxnSpPr>
        <p:spPr>
          <a:xfrm rot="16200000" flipH="1">
            <a:off x="6263916" y="2714523"/>
            <a:ext cx="324864" cy="121945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51520" y="3707408"/>
            <a:ext cx="2282592" cy="181588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uk-UA" sz="1400" b="1" dirty="0" smtClean="0"/>
              <a:t>Наслідки</a:t>
            </a:r>
            <a:r>
              <a:rPr lang="uk-UA" sz="1400" dirty="0" smtClean="0"/>
              <a:t> Ламається нормальна співпраця, виникає дезорганізація і розгубленість в клієнтів, починаються завищені вимоги як до активістів, так і до інших учасників процесу</a:t>
            </a:r>
            <a:endParaRPr lang="uk-UA" sz="1400" dirty="0"/>
          </a:p>
        </p:txBody>
      </p:sp>
      <p:cxnSp>
        <p:nvCxnSpPr>
          <p:cNvPr id="14342" name="Прямая со стрелкой 14341"/>
          <p:cNvCxnSpPr>
            <a:stCxn id="28" idx="2"/>
            <a:endCxn id="39" idx="0"/>
          </p:cNvCxnSpPr>
          <p:nvPr/>
        </p:nvCxnSpPr>
        <p:spPr>
          <a:xfrm flipH="1">
            <a:off x="1392816" y="3455808"/>
            <a:ext cx="10833" cy="251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241881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Суспільний запит</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13</a:t>
            </a:fld>
            <a:endParaRPr lang="ru-RU" sz="1600" b="1" dirty="0">
              <a:solidFill>
                <a:schemeClr val="tx1"/>
              </a:solidFill>
            </a:endParaRPr>
          </a:p>
        </p:txBody>
      </p:sp>
      <p:sp>
        <p:nvSpPr>
          <p:cNvPr id="4" name="TextBox 3"/>
          <p:cNvSpPr txBox="1"/>
          <p:nvPr/>
        </p:nvSpPr>
        <p:spPr>
          <a:xfrm>
            <a:off x="16364" y="688531"/>
            <a:ext cx="6728310" cy="2677656"/>
          </a:xfrm>
          <a:prstGeom prst="rect">
            <a:avLst/>
          </a:prstGeom>
          <a:noFill/>
        </p:spPr>
        <p:txBody>
          <a:bodyPr wrap="square" rtlCol="0">
            <a:spAutoFit/>
          </a:bodyPr>
          <a:lstStyle/>
          <a:p>
            <a:r>
              <a:rPr lang="uk-UA" sz="1400" dirty="0" smtClean="0"/>
              <a:t>Хоча весь громадянський рух зараз сконцентрований на тематиці АТО і пов’язаній з нею тематикою тимчасових переселенців, решта напрямків активності не втратила актуальності: культурні, освітні, спортивні та інші заходи необхідні вінничанам. </a:t>
            </a:r>
          </a:p>
          <a:p>
            <a:endParaRPr lang="uk-UA" sz="1400" dirty="0"/>
          </a:p>
          <a:p>
            <a:r>
              <a:rPr lang="uk-UA" sz="1400" dirty="0" smtClean="0"/>
              <a:t>Організації з захисту прав і свобод окремих груп працюють, проте їх робота за відгуками де-яких учасників відверто недостатня (особливо в напрямку взаємодії з органами влади). </a:t>
            </a:r>
          </a:p>
          <a:p>
            <a:endParaRPr lang="uk-UA" sz="1400" dirty="0"/>
          </a:p>
          <a:p>
            <a:r>
              <a:rPr lang="uk-UA" sz="1400" dirty="0" smtClean="0"/>
              <a:t>Занепад цілих напрямків призводить до </a:t>
            </a:r>
            <a:r>
              <a:rPr lang="uk-UA" sz="1400" dirty="0" err="1" smtClean="0"/>
              <a:t>неприходу</a:t>
            </a:r>
            <a:r>
              <a:rPr lang="uk-UA" sz="1400" dirty="0" smtClean="0"/>
              <a:t> в «третій тектор» людей, які могли б долучитись саме до цих напрямків.</a:t>
            </a:r>
          </a:p>
          <a:p>
            <a:endParaRPr lang="uk-UA" sz="1400" dirty="0"/>
          </a:p>
        </p:txBody>
      </p:sp>
      <p:sp>
        <p:nvSpPr>
          <p:cNvPr id="15" name="Прямоугольная выноска 14"/>
          <p:cNvSpPr/>
          <p:nvPr/>
        </p:nvSpPr>
        <p:spPr>
          <a:xfrm>
            <a:off x="6744674" y="1102361"/>
            <a:ext cx="2179413" cy="1368152"/>
          </a:xfrm>
          <a:prstGeom prst="wedgeRectCallout">
            <a:avLst>
              <a:gd name="adj1" fmla="val -63240"/>
              <a:gd name="adj2" fmla="val -5464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uk-UA" sz="1200" i="1" dirty="0"/>
              <a:t>Після декомунізації (збирались) походити по вулицях подивитися які вулиці ще названі. Ця інформація вже дуже давно, ще з часів Ющенка і в обласній так і в міській раді.</a:t>
            </a:r>
          </a:p>
        </p:txBody>
      </p:sp>
      <p:sp>
        <p:nvSpPr>
          <p:cNvPr id="17" name="TextBox 16"/>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
        <p:nvSpPr>
          <p:cNvPr id="3" name="Прямоугольник 2"/>
          <p:cNvSpPr/>
          <p:nvPr/>
        </p:nvSpPr>
        <p:spPr>
          <a:xfrm>
            <a:off x="179511" y="3212976"/>
            <a:ext cx="8744575" cy="2862322"/>
          </a:xfrm>
          <a:prstGeom prst="rect">
            <a:avLst/>
          </a:prstGeom>
        </p:spPr>
        <p:txBody>
          <a:bodyPr wrap="square">
            <a:spAutoFit/>
          </a:bodyPr>
          <a:lstStyle/>
          <a:p>
            <a:r>
              <a:rPr lang="uk-UA" sz="1200" dirty="0"/>
              <a:t>Основні теми, в яких суспільство може брати участь (окрім АТО, оскільки потенціал активності цієї теми не вичерпано і не буде вичерпано навіть після завершення АТО):</a:t>
            </a:r>
          </a:p>
          <a:p>
            <a:endParaRPr lang="uk-UA" sz="1200" dirty="0"/>
          </a:p>
          <a:p>
            <a:pPr marL="285750" indent="-285750">
              <a:buFontTx/>
              <a:buChar char="-"/>
            </a:pPr>
            <a:r>
              <a:rPr lang="uk-UA" sz="1200" dirty="0"/>
              <a:t>Боротьба з корупцією у владі та правоохоронних органах. Імовірно саме ця тема стане наступною найбільш популярною і </a:t>
            </a:r>
            <a:r>
              <a:rPr lang="uk-UA" sz="1200" dirty="0" err="1"/>
              <a:t>висвітлюванною</a:t>
            </a:r>
            <a:r>
              <a:rPr lang="uk-UA" sz="1200" dirty="0"/>
              <a:t> ЗМІ</a:t>
            </a:r>
          </a:p>
          <a:p>
            <a:pPr marL="285750" indent="-285750">
              <a:buFontTx/>
              <a:buChar char="-"/>
            </a:pPr>
            <a:r>
              <a:rPr lang="uk-UA" sz="1200" dirty="0"/>
              <a:t>Освітні заходи особливо важливі для студентів. Якщо цей сектор не буде </a:t>
            </a:r>
            <a:r>
              <a:rPr lang="uk-UA" sz="1200" dirty="0" err="1"/>
              <a:t>опрцьовувати</a:t>
            </a:r>
            <a:r>
              <a:rPr lang="uk-UA" sz="1200" dirty="0"/>
              <a:t> громадськість, ним буде опікуватись бізнес (можливо під виглядом громадськості)</a:t>
            </a:r>
          </a:p>
          <a:p>
            <a:pPr marL="285750" indent="-285750">
              <a:buFontTx/>
              <a:buChar char="-"/>
            </a:pPr>
            <a:r>
              <a:rPr lang="uk-UA" sz="1200" dirty="0"/>
              <a:t>Екологія. Особливо в контексті впливу на владу, та наведенню ладу в своєму місті. Тут будуть і потрібні суботники, тиск на правоохоронні органи. Щоб вони штрафували порушників (тих, хто смітить на вулиці тощо)</a:t>
            </a:r>
          </a:p>
          <a:p>
            <a:pPr marL="285750" indent="-285750">
              <a:buFontTx/>
              <a:buChar char="-"/>
            </a:pPr>
            <a:r>
              <a:rPr lang="uk-UA" sz="1200" dirty="0"/>
              <a:t>Культурні заходи. Особливо в контексті розвитку патріотизму та </a:t>
            </a:r>
            <a:r>
              <a:rPr lang="uk-UA" sz="1200" dirty="0" err="1" smtClean="0"/>
              <a:t>мистетств</a:t>
            </a:r>
            <a:endParaRPr lang="uk-UA" sz="1200" dirty="0" smtClean="0"/>
          </a:p>
          <a:p>
            <a:pPr marL="285750" indent="-285750">
              <a:buFontTx/>
              <a:buChar char="-"/>
            </a:pPr>
            <a:r>
              <a:rPr lang="uk-UA" sz="1200" dirty="0" smtClean="0"/>
              <a:t>Заходи, спрямовані на підтримку хворих певних </a:t>
            </a:r>
            <a:r>
              <a:rPr lang="uk-UA" sz="1200" dirty="0" err="1" smtClean="0"/>
              <a:t>хвороб</a:t>
            </a:r>
            <a:r>
              <a:rPr lang="uk-UA" sz="1200" dirty="0" smtClean="0"/>
              <a:t>, інвалідів, інших груп, що потребують тимчасової або постійної </a:t>
            </a:r>
            <a:r>
              <a:rPr lang="uk-UA" sz="1200" dirty="0" err="1" smtClean="0"/>
              <a:t>дпомоги</a:t>
            </a:r>
            <a:endParaRPr lang="uk-UA" sz="1200" dirty="0" smtClean="0"/>
          </a:p>
          <a:p>
            <a:endParaRPr lang="uk-UA" sz="1200" dirty="0"/>
          </a:p>
          <a:p>
            <a:r>
              <a:rPr lang="uk-UA" sz="1200" b="1" i="1" dirty="0" smtClean="0"/>
              <a:t>Звичайно будуть і інші теми для роботи організацій. Фактично в умовах інформаційного вакууму по всіх проблемах окрім АТО, той напрямок, якому вдасться прорвати його опиниться черговим </a:t>
            </a:r>
            <a:r>
              <a:rPr lang="uk-UA" sz="1200" b="1" i="1" dirty="0" err="1" smtClean="0"/>
              <a:t>мейн</a:t>
            </a:r>
            <a:r>
              <a:rPr lang="uk-UA" sz="1200" b="1" i="1" dirty="0" smtClean="0"/>
              <a:t>-стримом.</a:t>
            </a:r>
            <a:endParaRPr lang="uk-UA" sz="1100" b="1" i="1" dirty="0"/>
          </a:p>
        </p:txBody>
      </p:sp>
    </p:spTree>
    <p:extLst>
      <p:ext uri="{BB962C8B-B14F-4D97-AF65-F5344CB8AC3E}">
        <p14:creationId xmlns:p14="http://schemas.microsoft.com/office/powerpoint/2010/main" xmlns="" val="2048799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Проблема комунікації</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14</a:t>
            </a:fld>
            <a:endParaRPr lang="ru-RU" sz="1600" b="1" dirty="0">
              <a:solidFill>
                <a:schemeClr val="tx1"/>
              </a:solidFill>
            </a:endParaRPr>
          </a:p>
        </p:txBody>
      </p:sp>
      <p:sp>
        <p:nvSpPr>
          <p:cNvPr id="4" name="TextBox 3"/>
          <p:cNvSpPr txBox="1"/>
          <p:nvPr/>
        </p:nvSpPr>
        <p:spPr>
          <a:xfrm>
            <a:off x="16364" y="688531"/>
            <a:ext cx="6427844" cy="4524315"/>
          </a:xfrm>
          <a:prstGeom prst="rect">
            <a:avLst/>
          </a:prstGeom>
          <a:noFill/>
        </p:spPr>
        <p:txBody>
          <a:bodyPr wrap="square" rtlCol="0">
            <a:spAutoFit/>
          </a:bodyPr>
          <a:lstStyle/>
          <a:p>
            <a:pPr algn="ctr"/>
            <a:r>
              <a:rPr lang="uk-UA" sz="1200" b="1" dirty="0" smtClean="0"/>
              <a:t>Недостатність обміну інформації вказували практично всі учасники груп. Проте найбільші проблеми з координацією у активістів, які з’явились протягом минулого року. </a:t>
            </a:r>
          </a:p>
          <a:p>
            <a:endParaRPr lang="uk-UA" sz="1200" dirty="0" smtClean="0"/>
          </a:p>
          <a:p>
            <a:r>
              <a:rPr lang="uk-UA" sz="1200" b="1" dirty="0" smtClean="0"/>
              <a:t>Причини</a:t>
            </a:r>
            <a:r>
              <a:rPr lang="uk-UA" sz="1200" dirty="0" smtClean="0"/>
              <a:t>:</a:t>
            </a:r>
          </a:p>
          <a:p>
            <a:pPr marL="285750" indent="-285750">
              <a:buFontTx/>
              <a:buChar char="-"/>
            </a:pPr>
            <a:r>
              <a:rPr lang="uk-UA" sz="1200" dirty="0" smtClean="0"/>
              <a:t>Відсутність єдиного прийнятого всіма способу комунікації (існуючі канали комунікації не покривають всіх </a:t>
            </a:r>
          </a:p>
          <a:p>
            <a:pPr marL="285750" indent="-285750">
              <a:buFontTx/>
              <a:buChar char="-"/>
            </a:pPr>
            <a:r>
              <a:rPr lang="uk-UA" sz="1200" dirty="0" smtClean="0"/>
              <a:t>Концентрація на особистих знайомствах, обмін інформацією через особисті контакти</a:t>
            </a:r>
          </a:p>
          <a:p>
            <a:pPr marL="285750" indent="-285750">
              <a:buFontTx/>
              <a:buChar char="-"/>
            </a:pPr>
            <a:r>
              <a:rPr lang="uk-UA" sz="1200" dirty="0" smtClean="0"/>
              <a:t>Небажання багатьох активістів навіть поцікавитися, що відбувається за межами його галузі</a:t>
            </a:r>
          </a:p>
          <a:p>
            <a:endParaRPr lang="uk-UA" sz="1200" dirty="0"/>
          </a:p>
          <a:p>
            <a:r>
              <a:rPr lang="uk-UA" sz="1200" dirty="0" smtClean="0"/>
              <a:t>В результаті Навіть незважаючи на досить невелику кількість організацій (кожен може знати про кожну) повноцінної комунікації всередині громадянського суспільства так і не було налагоджено</a:t>
            </a:r>
          </a:p>
          <a:p>
            <a:r>
              <a:rPr lang="uk-UA" sz="1200" dirty="0" smtClean="0"/>
              <a:t> </a:t>
            </a:r>
          </a:p>
          <a:p>
            <a:pPr algn="ctr"/>
            <a:r>
              <a:rPr lang="uk-UA" sz="1200" b="1" dirty="0" smtClean="0"/>
              <a:t>Наслідки</a:t>
            </a:r>
            <a:r>
              <a:rPr lang="uk-UA" sz="1200" dirty="0" smtClean="0"/>
              <a:t>:</a:t>
            </a:r>
          </a:p>
          <a:p>
            <a:pPr marL="285750" indent="-285750">
              <a:buFontTx/>
              <a:buChar char="-"/>
            </a:pPr>
            <a:r>
              <a:rPr lang="uk-UA" sz="1200" dirty="0" smtClean="0"/>
              <a:t>«винахід велосипеда» – громадські активісти виконують роботу, яка вже виконана їх колегами і є у відкритому доступі, або розробляють системи роботи, які вже давно розроблені</a:t>
            </a:r>
          </a:p>
          <a:p>
            <a:pPr marL="285750" indent="-285750">
              <a:buFontTx/>
              <a:buChar char="-"/>
            </a:pPr>
            <a:r>
              <a:rPr lang="uk-UA" sz="1200" dirty="0" smtClean="0"/>
              <a:t>Паралельне виконання тих самих робіт різними групами призводить не тільки до неефективного витрачання ресурсів, але й до нездорової конкуренції.  </a:t>
            </a:r>
          </a:p>
          <a:p>
            <a:pPr marL="285750" indent="-285750">
              <a:buFontTx/>
              <a:buChar char="-"/>
            </a:pPr>
            <a:r>
              <a:rPr lang="uk-UA" sz="1200" dirty="0" smtClean="0"/>
              <a:t>Нездатність до скоординованих дій призводить до нездатності до значного впливу на громадські процеси у владі.</a:t>
            </a:r>
            <a:endParaRPr lang="uk-UA" sz="1200" dirty="0"/>
          </a:p>
        </p:txBody>
      </p:sp>
      <p:pic>
        <p:nvPicPr>
          <p:cNvPr id="1026" name="Picture 2" descr="http://webstyletalk.net/sites/default/files/868c27cd5cf0ac2fcbd1fe459ed96875_0.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316453" y="770007"/>
            <a:ext cx="2469693" cy="185227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Прямоугольная выноска 14"/>
          <p:cNvSpPr/>
          <p:nvPr/>
        </p:nvSpPr>
        <p:spPr>
          <a:xfrm>
            <a:off x="6744674" y="2658953"/>
            <a:ext cx="2179413" cy="1368152"/>
          </a:xfrm>
          <a:prstGeom prst="wedgeRectCallout">
            <a:avLst>
              <a:gd name="adj1" fmla="val -63240"/>
              <a:gd name="adj2" fmla="val -5464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uk-UA" sz="1200" i="1" dirty="0"/>
              <a:t>Після декомунізації (збирались) походити по вулицях подивитися які вулиці ще названі. Ця інформація вже дуже давно, ще з часів Ющенка і в обласній так і в міській раді.</a:t>
            </a:r>
          </a:p>
        </p:txBody>
      </p:sp>
      <p:sp>
        <p:nvSpPr>
          <p:cNvPr id="17" name="TextBox 16"/>
          <p:cNvSpPr txBox="1"/>
          <p:nvPr/>
        </p:nvSpPr>
        <p:spPr>
          <a:xfrm>
            <a:off x="459021" y="5786099"/>
            <a:ext cx="8465066" cy="52322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uk-UA" sz="1400" dirty="0" smtClean="0">
                <a:ln w="0"/>
                <a:solidFill>
                  <a:schemeClr val="tx1"/>
                </a:solidFill>
                <a:effectLst>
                  <a:outerShdw blurRad="38100" dist="19050" dir="2700000" algn="tl" rotWithShape="0">
                    <a:schemeClr val="dk1">
                      <a:alpha val="40000"/>
                    </a:schemeClr>
                  </a:outerShdw>
                </a:effectLst>
              </a:rPr>
              <a:t>В обох групах звучало переконання, що покращити комунікацію зможе заснування локального тематичного ЗМІ (хоча б у формі розсилки електронних листів)</a:t>
            </a:r>
            <a:endParaRPr lang="uk-UA" sz="1400" dirty="0">
              <a:ln w="0"/>
              <a:solidFill>
                <a:schemeClr val="tx1"/>
              </a:solidFill>
              <a:effectLst>
                <a:outerShdw blurRad="38100" dist="19050" dir="2700000" algn="tl" rotWithShape="0">
                  <a:schemeClr val="dk1">
                    <a:alpha val="40000"/>
                  </a:schemeClr>
                </a:outerShdw>
              </a:effectLst>
            </a:endParaRPr>
          </a:p>
        </p:txBody>
      </p:sp>
      <p:sp>
        <p:nvSpPr>
          <p:cNvPr id="19" name="TextBox 18"/>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338296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Координація між організаціями</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15</a:t>
            </a:fld>
            <a:endParaRPr lang="ru-RU" sz="1600" b="1" dirty="0">
              <a:solidFill>
                <a:schemeClr val="tx1"/>
              </a:solidFill>
            </a:endParaRPr>
          </a:p>
        </p:txBody>
      </p:sp>
      <p:sp>
        <p:nvSpPr>
          <p:cNvPr id="3" name="TextBox 2"/>
          <p:cNvSpPr txBox="1"/>
          <p:nvPr/>
        </p:nvSpPr>
        <p:spPr>
          <a:xfrm>
            <a:off x="179512" y="835183"/>
            <a:ext cx="8856984" cy="5447645"/>
          </a:xfrm>
          <a:prstGeom prst="rect">
            <a:avLst/>
          </a:prstGeom>
          <a:noFill/>
        </p:spPr>
        <p:txBody>
          <a:bodyPr wrap="square" rtlCol="0">
            <a:spAutoFit/>
          </a:bodyPr>
          <a:lstStyle/>
          <a:p>
            <a:pPr algn="just"/>
            <a:r>
              <a:rPr lang="uk-UA" sz="1200" dirty="0" smtClean="0"/>
              <a:t>Глобальної системи координації між організаціями міста не існує. </a:t>
            </a:r>
            <a:r>
              <a:rPr lang="uk-UA" sz="1200" dirty="0"/>
              <a:t>Намагання створити </a:t>
            </a:r>
            <a:r>
              <a:rPr lang="uk-UA" sz="1200" dirty="0" smtClean="0"/>
              <a:t>єдину асоціацію НГО навіть на рівні міста імовірно наштовхнеться на жорстку конкуренцію всередині, яка розвалить асоціацію. Проте організації та активісти які мають потребу в співпраці з іншими будують власні системи координації. В результаті ледь не під кожен проект формується своя група партнерів. </a:t>
            </a:r>
          </a:p>
          <a:p>
            <a:pPr algn="just"/>
            <a:endParaRPr lang="uk-UA" sz="1200" dirty="0"/>
          </a:p>
          <a:p>
            <a:pPr algn="just"/>
            <a:r>
              <a:rPr lang="uk-UA" sz="1200" b="1" dirty="0" smtClean="0"/>
              <a:t>Мета координації:</a:t>
            </a:r>
          </a:p>
          <a:p>
            <a:pPr marL="285750" indent="-285750" algn="just">
              <a:buFontTx/>
              <a:buChar char="-"/>
            </a:pPr>
            <a:r>
              <a:rPr lang="uk-UA" sz="1200" dirty="0" smtClean="0"/>
              <a:t>Розважальна («</a:t>
            </a:r>
            <a:r>
              <a:rPr lang="uk-UA" sz="1200" dirty="0" err="1" smtClean="0"/>
              <a:t>обнімашки</a:t>
            </a:r>
            <a:r>
              <a:rPr lang="uk-UA" sz="1200" dirty="0" smtClean="0"/>
              <a:t>» за відгуком одного з респондентів). При всій несерйозності зовнішній, допомагає налагодити контакти для подальшої роботи</a:t>
            </a:r>
          </a:p>
          <a:p>
            <a:pPr marL="285750" indent="-285750" algn="just">
              <a:buFontTx/>
              <a:buChar char="-"/>
            </a:pPr>
            <a:r>
              <a:rPr lang="uk-UA" sz="1200" dirty="0" smtClean="0"/>
              <a:t>Заради виконання разових проектів або програм. Зусилля об’єднуються заради досягнення локальних спільних цілей. При чому такі координації частіше за все демонструються. Об’єднання можуть бути довготривалими чи суто ситуативними</a:t>
            </a:r>
          </a:p>
          <a:p>
            <a:pPr marL="285750" indent="-285750" algn="just">
              <a:buFontTx/>
              <a:buChar char="-"/>
            </a:pPr>
            <a:r>
              <a:rPr lang="uk-UA" sz="1200" dirty="0" smtClean="0"/>
              <a:t>Заради вирішення спільних проблем. Тут координація може бути і неофіційною і навіть повністю відсутньою (тобто кожна з організацій робить що може в даному напрямку.</a:t>
            </a:r>
          </a:p>
          <a:p>
            <a:pPr marL="285750" indent="-285750" algn="just">
              <a:buFontTx/>
              <a:buChar char="-"/>
            </a:pPr>
            <a:r>
              <a:rPr lang="uk-UA" sz="1200" dirty="0" smtClean="0"/>
              <a:t>Заради виконання формальних вимог </a:t>
            </a:r>
            <a:r>
              <a:rPr lang="uk-UA" sz="1200" dirty="0" err="1" smtClean="0"/>
              <a:t>грантодавців</a:t>
            </a:r>
            <a:r>
              <a:rPr lang="uk-UA" sz="1200" dirty="0" smtClean="0"/>
              <a:t>. Респонденти говорили, що знають точно хто саме в місті тримає кілька організацій для того, щоб імітуючи спільну діяльність брати кошти в донорів.</a:t>
            </a:r>
          </a:p>
          <a:p>
            <a:pPr algn="just"/>
            <a:endParaRPr lang="uk-UA" sz="1200" dirty="0" smtClean="0"/>
          </a:p>
          <a:p>
            <a:pPr algn="just"/>
            <a:r>
              <a:rPr lang="uk-UA" sz="1200" b="1" dirty="0" smtClean="0"/>
              <a:t>Механізми координації</a:t>
            </a:r>
            <a:endParaRPr lang="uk-UA" sz="1200" b="1" dirty="0"/>
          </a:p>
          <a:p>
            <a:pPr marL="285750" indent="-285750" algn="just">
              <a:buFontTx/>
              <a:buChar char="-"/>
            </a:pPr>
            <a:r>
              <a:rPr lang="uk-UA" sz="1200" dirty="0" smtClean="0"/>
              <a:t>Прагнення </a:t>
            </a:r>
            <a:r>
              <a:rPr lang="uk-UA" sz="1200" dirty="0" err="1" smtClean="0"/>
              <a:t>скоординуватись</a:t>
            </a:r>
            <a:r>
              <a:rPr lang="uk-UA" sz="1200" dirty="0" smtClean="0"/>
              <a:t> з більш сильними та/або поважними НГО. Така координація дозволяє більш поважним залучати нові сили в свої проекти, а молодшим – набувати досвіду і </a:t>
            </a:r>
            <a:r>
              <a:rPr lang="uk-UA" sz="1200" dirty="0" err="1" smtClean="0"/>
              <a:t>контктів</a:t>
            </a:r>
            <a:r>
              <a:rPr lang="uk-UA" sz="1200" dirty="0" smtClean="0"/>
              <a:t> а також формальної історії виконаних проектів.</a:t>
            </a:r>
          </a:p>
          <a:p>
            <a:pPr marL="285750" indent="-285750" algn="just">
              <a:buFontTx/>
              <a:buChar char="-"/>
            </a:pPr>
            <a:r>
              <a:rPr lang="uk-UA" sz="1200" dirty="0" smtClean="0"/>
              <a:t>Коаліції (як ситуативні так і стабільні) створюються на базі особистих контактів. Жодної працюючої системи окрім телефонних книг активістів не існує (громадські ради при органах влади цю функцію не виконують взагалі, форуми дозволяють налагодити контакти для пізнішої координації у разі потреби). В результаті створюється замкнута сама на собі сфера суспільства (кілька кіл знайомих), до якої практично не може потрапити нова людина (хоча формально система відкрита, цю відкритість просто не помічають). Також обмежується коло людей, які можуть отримати користь від такої роботи. На приклад, представник організації переселенців познайомився з представником організації яка допомагає переселенцям прямо на групі, а до того в їх організаціях просто не знали про існування іншої.</a:t>
            </a:r>
          </a:p>
          <a:p>
            <a:pPr marL="285750" indent="-285750" algn="just">
              <a:buFontTx/>
              <a:buChar char="-"/>
            </a:pPr>
            <a:r>
              <a:rPr lang="uk-UA" sz="1200" dirty="0" smtClean="0"/>
              <a:t>Частіше і простіше об’єднуються організації різних типів (наприклад членська і експертна). В таких союзах найбільше користі і не виникає конкуренції і непотрібної боротьби за лідерство.</a:t>
            </a:r>
          </a:p>
        </p:txBody>
      </p:sp>
      <p:sp>
        <p:nvSpPr>
          <p:cNvPr id="17" name="TextBox 16"/>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2546662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Проблеми координації</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16</a:t>
            </a:fld>
            <a:endParaRPr lang="ru-RU" sz="1600" b="1" dirty="0">
              <a:solidFill>
                <a:schemeClr val="tx1"/>
              </a:solidFill>
            </a:endParaRPr>
          </a:p>
        </p:txBody>
      </p:sp>
      <p:sp>
        <p:nvSpPr>
          <p:cNvPr id="4" name="TextBox 3"/>
          <p:cNvSpPr txBox="1"/>
          <p:nvPr/>
        </p:nvSpPr>
        <p:spPr>
          <a:xfrm>
            <a:off x="179512" y="928658"/>
            <a:ext cx="172819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uk-UA" sz="1400" dirty="0" smtClean="0"/>
              <a:t>«Своя організація в першу чергу»</a:t>
            </a:r>
            <a:endParaRPr lang="uk-UA" sz="1400" dirty="0"/>
          </a:p>
        </p:txBody>
      </p:sp>
      <p:sp>
        <p:nvSpPr>
          <p:cNvPr id="15" name="TextBox 14"/>
          <p:cNvSpPr txBox="1"/>
          <p:nvPr/>
        </p:nvSpPr>
        <p:spPr>
          <a:xfrm>
            <a:off x="173679" y="1580565"/>
            <a:ext cx="172819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uk-UA" sz="1400" dirty="0" smtClean="0"/>
              <a:t>Амбіції керівників організацій</a:t>
            </a:r>
            <a:endParaRPr lang="uk-UA" sz="1400" dirty="0"/>
          </a:p>
        </p:txBody>
      </p:sp>
      <p:sp>
        <p:nvSpPr>
          <p:cNvPr id="17" name="TextBox 16"/>
          <p:cNvSpPr txBox="1"/>
          <p:nvPr/>
        </p:nvSpPr>
        <p:spPr>
          <a:xfrm>
            <a:off x="229331" y="5269215"/>
            <a:ext cx="172819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uk-UA" sz="1400" dirty="0" smtClean="0"/>
              <a:t>Відсутність повноцінної комунікації</a:t>
            </a:r>
            <a:endParaRPr lang="uk-UA" sz="1400" dirty="0"/>
          </a:p>
        </p:txBody>
      </p:sp>
      <p:sp>
        <p:nvSpPr>
          <p:cNvPr id="18" name="TextBox 17"/>
          <p:cNvSpPr txBox="1"/>
          <p:nvPr/>
        </p:nvSpPr>
        <p:spPr>
          <a:xfrm>
            <a:off x="2349345" y="928658"/>
            <a:ext cx="2088232" cy="116955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uk-UA" sz="1400" dirty="0" smtClean="0"/>
              <a:t>Такі ставлення призводять до появи потужних потенційних конфліктів при будь-якій взаємодії. </a:t>
            </a:r>
            <a:endParaRPr lang="uk-UA" sz="1400" dirty="0"/>
          </a:p>
        </p:txBody>
      </p:sp>
      <p:cxnSp>
        <p:nvCxnSpPr>
          <p:cNvPr id="7" name="Соединительная линия уступом 6"/>
          <p:cNvCxnSpPr>
            <a:stCxn id="4" idx="3"/>
            <a:endCxn id="18" idx="1"/>
          </p:cNvCxnSpPr>
          <p:nvPr/>
        </p:nvCxnSpPr>
        <p:spPr>
          <a:xfrm>
            <a:off x="1907704" y="1190268"/>
            <a:ext cx="441641" cy="32316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Соединительная линия уступом 9"/>
          <p:cNvCxnSpPr>
            <a:stCxn id="15" idx="3"/>
            <a:endCxn id="18" idx="1"/>
          </p:cNvCxnSpPr>
          <p:nvPr/>
        </p:nvCxnSpPr>
        <p:spPr>
          <a:xfrm flipV="1">
            <a:off x="1901871" y="1513434"/>
            <a:ext cx="447474" cy="32874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73679" y="2533997"/>
            <a:ext cx="172819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uk-UA" sz="1400" dirty="0" smtClean="0"/>
              <a:t>Недостатність стратегічного бачення</a:t>
            </a:r>
            <a:endParaRPr lang="uk-UA" sz="1400" dirty="0"/>
          </a:p>
        </p:txBody>
      </p:sp>
      <p:sp>
        <p:nvSpPr>
          <p:cNvPr id="21" name="TextBox 20"/>
          <p:cNvSpPr txBox="1"/>
          <p:nvPr/>
        </p:nvSpPr>
        <p:spPr>
          <a:xfrm>
            <a:off x="2332212" y="2253160"/>
            <a:ext cx="2097247"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uk-UA" sz="1400" dirty="0" smtClean="0"/>
              <a:t>Відсутність підґрунтя для співпраці</a:t>
            </a:r>
            <a:endParaRPr lang="uk-UA" sz="1400" dirty="0"/>
          </a:p>
        </p:txBody>
      </p:sp>
      <p:sp>
        <p:nvSpPr>
          <p:cNvPr id="25" name="TextBox 24"/>
          <p:cNvSpPr txBox="1"/>
          <p:nvPr/>
        </p:nvSpPr>
        <p:spPr>
          <a:xfrm>
            <a:off x="2372112" y="5376504"/>
            <a:ext cx="2097247"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uk-UA" sz="1400" dirty="0" smtClean="0"/>
              <a:t>Обмеженість кола можливих партнерів</a:t>
            </a:r>
            <a:endParaRPr lang="uk-UA" sz="1400" dirty="0"/>
          </a:p>
        </p:txBody>
      </p:sp>
      <p:cxnSp>
        <p:nvCxnSpPr>
          <p:cNvPr id="26" name="Прямая со стрелкой 25"/>
          <p:cNvCxnSpPr>
            <a:stCxn id="17" idx="3"/>
            <a:endCxn id="25" idx="1"/>
          </p:cNvCxnSpPr>
          <p:nvPr/>
        </p:nvCxnSpPr>
        <p:spPr>
          <a:xfrm flipV="1">
            <a:off x="1957523" y="5638114"/>
            <a:ext cx="414589" cy="4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344837" y="2993867"/>
            <a:ext cx="2097247"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uk-UA" sz="1400" dirty="0" smtClean="0"/>
              <a:t>Ті, хто має більш стратегічне бачення стають центрами об’єднання</a:t>
            </a:r>
            <a:endParaRPr lang="uk-UA" sz="1400" dirty="0"/>
          </a:p>
        </p:txBody>
      </p:sp>
      <p:cxnSp>
        <p:nvCxnSpPr>
          <p:cNvPr id="29" name="Соединительная линия уступом 28"/>
          <p:cNvCxnSpPr>
            <a:stCxn id="20" idx="3"/>
            <a:endCxn id="21" idx="1"/>
          </p:cNvCxnSpPr>
          <p:nvPr/>
        </p:nvCxnSpPr>
        <p:spPr>
          <a:xfrm flipV="1">
            <a:off x="1901871" y="2514770"/>
            <a:ext cx="430341" cy="38855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Соединительная линия уступом 30"/>
          <p:cNvCxnSpPr>
            <a:stCxn id="20" idx="3"/>
            <a:endCxn id="28" idx="1"/>
          </p:cNvCxnSpPr>
          <p:nvPr/>
        </p:nvCxnSpPr>
        <p:spPr>
          <a:xfrm>
            <a:off x="1901871" y="2903329"/>
            <a:ext cx="442966" cy="56759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25969" y="2349085"/>
            <a:ext cx="3135705" cy="95410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uk-UA" sz="1400" dirty="0" smtClean="0">
                <a:ln w="0"/>
                <a:solidFill>
                  <a:schemeClr val="tx1"/>
                </a:solidFill>
                <a:effectLst>
                  <a:outerShdw blurRad="38100" dist="19050" dir="2700000" algn="tl" rotWithShape="0">
                    <a:schemeClr val="dk1">
                      <a:alpha val="40000"/>
                    </a:schemeClr>
                  </a:outerShdw>
                </a:effectLst>
              </a:rPr>
              <a:t>Необхідно проводити максимальну кількість стратегічних сесій як для окремих організацій, так і для міської громадськості</a:t>
            </a:r>
            <a:endParaRPr lang="uk-UA" sz="1400" dirty="0">
              <a:ln w="0"/>
              <a:solidFill>
                <a:schemeClr val="tx1"/>
              </a:solidFill>
              <a:effectLst>
                <a:outerShdw blurRad="38100" dist="19050" dir="2700000" algn="tl" rotWithShape="0">
                  <a:schemeClr val="dk1">
                    <a:alpha val="40000"/>
                  </a:schemeClr>
                </a:outerShdw>
              </a:effectLst>
            </a:endParaRPr>
          </a:p>
        </p:txBody>
      </p:sp>
      <p:cxnSp>
        <p:nvCxnSpPr>
          <p:cNvPr id="14337" name="Соединительная линия уступом 14336"/>
          <p:cNvCxnSpPr>
            <a:stCxn id="21" idx="3"/>
            <a:endCxn id="33" idx="1"/>
          </p:cNvCxnSpPr>
          <p:nvPr/>
        </p:nvCxnSpPr>
        <p:spPr>
          <a:xfrm>
            <a:off x="4429459" y="2514770"/>
            <a:ext cx="496510" cy="31136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40" name="Соединительная линия уступом 14339"/>
          <p:cNvCxnSpPr>
            <a:stCxn id="28" idx="3"/>
            <a:endCxn id="33" idx="1"/>
          </p:cNvCxnSpPr>
          <p:nvPr/>
        </p:nvCxnSpPr>
        <p:spPr>
          <a:xfrm flipV="1">
            <a:off x="4442084" y="2826139"/>
            <a:ext cx="483885" cy="64478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925969" y="938175"/>
            <a:ext cx="3135705" cy="116955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uk-UA" sz="1400" dirty="0" smtClean="0">
                <a:ln w="0"/>
                <a:solidFill>
                  <a:schemeClr val="tx1"/>
                </a:solidFill>
                <a:effectLst>
                  <a:outerShdw blurRad="38100" dist="19050" dir="2700000" algn="tl" rotWithShape="0">
                    <a:schemeClr val="dk1">
                      <a:alpha val="40000"/>
                    </a:schemeClr>
                  </a:outerShdw>
                </a:effectLst>
              </a:rPr>
              <a:t>Відчувається потреба в професійній медіації деяких процесів (хоча не всіх: </a:t>
            </a:r>
            <a:r>
              <a:rPr lang="uk-UA" sz="1400" dirty="0">
                <a:ln w="0"/>
                <a:solidFill>
                  <a:schemeClr val="tx1"/>
                </a:solidFill>
                <a:effectLst>
                  <a:outerShdw blurRad="38100" dist="19050" dir="2700000" algn="tl" rotWithShape="0">
                    <a:schemeClr val="dk1">
                      <a:alpha val="40000"/>
                    </a:schemeClr>
                  </a:outerShdw>
                </a:effectLst>
              </a:rPr>
              <a:t>інколи </a:t>
            </a:r>
            <a:r>
              <a:rPr lang="uk-UA" sz="1400" dirty="0" smtClean="0">
                <a:ln w="0"/>
                <a:solidFill>
                  <a:schemeClr val="tx1"/>
                </a:solidFill>
                <a:effectLst>
                  <a:outerShdw blurRad="38100" dist="19050" dir="2700000" algn="tl" rotWithShape="0">
                    <a:schemeClr val="dk1">
                      <a:alpha val="40000"/>
                    </a:schemeClr>
                  </a:outerShdw>
                </a:effectLst>
              </a:rPr>
              <a:t>зарозумілість певних керівників НГО робить неможливою співпрацю з ними)</a:t>
            </a:r>
            <a:endParaRPr lang="uk-UA" sz="1400" dirty="0">
              <a:ln w="0"/>
              <a:solidFill>
                <a:schemeClr val="tx1"/>
              </a:solidFill>
              <a:effectLst>
                <a:outerShdw blurRad="38100" dist="19050" dir="2700000" algn="tl" rotWithShape="0">
                  <a:schemeClr val="dk1">
                    <a:alpha val="40000"/>
                  </a:schemeClr>
                </a:outerShdw>
              </a:effectLst>
            </a:endParaRPr>
          </a:p>
        </p:txBody>
      </p:sp>
      <p:cxnSp>
        <p:nvCxnSpPr>
          <p:cNvPr id="14342" name="Прямая со стрелкой 14341"/>
          <p:cNvCxnSpPr>
            <a:stCxn id="18" idx="3"/>
            <a:endCxn id="38" idx="1"/>
          </p:cNvCxnSpPr>
          <p:nvPr/>
        </p:nvCxnSpPr>
        <p:spPr>
          <a:xfrm>
            <a:off x="4437577" y="1513434"/>
            <a:ext cx="488392" cy="47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73679" y="4258945"/>
            <a:ext cx="172819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uk-UA" sz="1400" dirty="0" smtClean="0"/>
              <a:t>Відсутність потреби в співпраці з іншими</a:t>
            </a:r>
            <a:endParaRPr lang="uk-UA" sz="1400" dirty="0"/>
          </a:p>
        </p:txBody>
      </p:sp>
      <p:sp>
        <p:nvSpPr>
          <p:cNvPr id="46" name="TextBox 45"/>
          <p:cNvSpPr txBox="1"/>
          <p:nvPr/>
        </p:nvSpPr>
        <p:spPr>
          <a:xfrm>
            <a:off x="2332211" y="4043502"/>
            <a:ext cx="2097247" cy="116955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uk-UA" sz="1400" dirty="0" smtClean="0"/>
              <a:t>Така організація продовжує робити власні проекти не виходячи на новий рівень</a:t>
            </a:r>
            <a:endParaRPr lang="uk-UA" sz="1400" dirty="0"/>
          </a:p>
        </p:txBody>
      </p:sp>
      <p:cxnSp>
        <p:nvCxnSpPr>
          <p:cNvPr id="47" name="Прямая со стрелкой 46"/>
          <p:cNvCxnSpPr>
            <a:stCxn id="45" idx="3"/>
            <a:endCxn id="46" idx="1"/>
          </p:cNvCxnSpPr>
          <p:nvPr/>
        </p:nvCxnSpPr>
        <p:spPr>
          <a:xfrm>
            <a:off x="1901871" y="4628277"/>
            <a:ext cx="43034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52" name="Соединительная линия уступом 14351"/>
          <p:cNvCxnSpPr>
            <a:stCxn id="46" idx="3"/>
            <a:endCxn id="33" idx="2"/>
          </p:cNvCxnSpPr>
          <p:nvPr/>
        </p:nvCxnSpPr>
        <p:spPr>
          <a:xfrm flipV="1">
            <a:off x="4429458" y="3303192"/>
            <a:ext cx="2064364" cy="132508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4892719" y="5370406"/>
            <a:ext cx="3135705" cy="52322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uk-UA" sz="1400" dirty="0" smtClean="0">
                <a:ln w="0"/>
                <a:solidFill>
                  <a:schemeClr val="tx1"/>
                </a:solidFill>
                <a:effectLst>
                  <a:outerShdw blurRad="38100" dist="19050" dir="2700000" algn="tl" rotWithShape="0">
                    <a:schemeClr val="dk1">
                      <a:alpha val="40000"/>
                    </a:schemeClr>
                  </a:outerShdw>
                </a:effectLst>
              </a:rPr>
              <a:t>Необхідно створювати механізми ефективної комунікації</a:t>
            </a:r>
            <a:endParaRPr lang="uk-UA" sz="1400" dirty="0">
              <a:ln w="0"/>
              <a:solidFill>
                <a:schemeClr val="tx1"/>
              </a:solidFill>
              <a:effectLst>
                <a:outerShdw blurRad="38100" dist="19050" dir="2700000" algn="tl" rotWithShape="0">
                  <a:schemeClr val="dk1">
                    <a:alpha val="40000"/>
                  </a:schemeClr>
                </a:outerShdw>
              </a:effectLst>
            </a:endParaRPr>
          </a:p>
        </p:txBody>
      </p:sp>
      <p:cxnSp>
        <p:nvCxnSpPr>
          <p:cNvPr id="14354" name="Прямая со стрелкой 14353"/>
          <p:cNvCxnSpPr>
            <a:stCxn id="25" idx="3"/>
            <a:endCxn id="54" idx="1"/>
          </p:cNvCxnSpPr>
          <p:nvPr/>
        </p:nvCxnSpPr>
        <p:spPr>
          <a:xfrm flipV="1">
            <a:off x="4469359" y="5632016"/>
            <a:ext cx="423360" cy="60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1038874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Взаємодія з владою</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17</a:t>
            </a:fld>
            <a:endParaRPr lang="ru-RU" sz="1600" b="1" dirty="0">
              <a:solidFill>
                <a:schemeClr val="tx1"/>
              </a:solidFill>
            </a:endParaRPr>
          </a:p>
        </p:txBody>
      </p:sp>
      <p:sp>
        <p:nvSpPr>
          <p:cNvPr id="4" name="TextBox 3"/>
          <p:cNvSpPr txBox="1"/>
          <p:nvPr/>
        </p:nvSpPr>
        <p:spPr>
          <a:xfrm>
            <a:off x="16364" y="688531"/>
            <a:ext cx="9020132" cy="3970318"/>
          </a:xfrm>
          <a:prstGeom prst="rect">
            <a:avLst/>
          </a:prstGeom>
          <a:noFill/>
        </p:spPr>
        <p:txBody>
          <a:bodyPr wrap="square" rtlCol="0">
            <a:spAutoFit/>
          </a:bodyPr>
          <a:lstStyle/>
          <a:p>
            <a:pPr algn="just"/>
            <a:r>
              <a:rPr lang="uk-UA" sz="1400" b="1" dirty="0" smtClean="0"/>
              <a:t>Полярні оцінки: </a:t>
            </a:r>
            <a:r>
              <a:rPr lang="uk-UA" sz="1400" dirty="0" smtClean="0"/>
              <a:t>Представники організації говорять або що місцева влада після Майдану почала активніше </a:t>
            </a:r>
            <a:r>
              <a:rPr lang="uk-UA" sz="1400" dirty="0" err="1" smtClean="0"/>
              <a:t>комунікувати</a:t>
            </a:r>
            <a:r>
              <a:rPr lang="uk-UA" sz="1400" dirty="0" smtClean="0"/>
              <a:t>, шукати шляхи для співпраці з громадськістю, або навпаки стверджують, що місцева влада абсолютно закритий орган, який демонстративно не хоче сприймати громадськість.</a:t>
            </a:r>
            <a:endParaRPr lang="uk-UA" sz="1400" b="1" dirty="0" smtClean="0"/>
          </a:p>
          <a:p>
            <a:pPr algn="just"/>
            <a:endParaRPr lang="uk-UA" sz="1400" dirty="0" smtClean="0"/>
          </a:p>
          <a:p>
            <a:pPr algn="ctr"/>
            <a:r>
              <a:rPr lang="uk-UA" sz="1400" b="1" dirty="0" smtClean="0"/>
              <a:t>Причини полярних оцінок:</a:t>
            </a:r>
          </a:p>
          <a:p>
            <a:pPr marL="285750" indent="-285750" algn="just">
              <a:buFontTx/>
              <a:buChar char="-"/>
            </a:pPr>
            <a:r>
              <a:rPr lang="uk-UA" sz="1400" dirty="0" smtClean="0"/>
              <a:t>Недієздатність громадської ради призводить до того, що шлях співпраці, який здається очевидними виявляється закритим</a:t>
            </a:r>
          </a:p>
          <a:p>
            <a:pPr marL="285750" indent="-285750" algn="just">
              <a:buFontTx/>
              <a:buChar char="-"/>
            </a:pPr>
            <a:r>
              <a:rPr lang="uk-UA" sz="1400" dirty="0" smtClean="0"/>
              <a:t>Низька юридична грамотність представників де-яких організації не дозволяє їм витримати процедури співпраці (наприклад без офіційного листа не можна отримати офіційної відповіді)</a:t>
            </a:r>
          </a:p>
          <a:p>
            <a:pPr marL="285750" indent="-285750" algn="just">
              <a:buFontTx/>
              <a:buChar char="-"/>
            </a:pPr>
            <a:r>
              <a:rPr lang="uk-UA" sz="1400" dirty="0" smtClean="0"/>
              <a:t>Залежність відповіді того чи іншого посадовця від особистих стосунків з відповідним активістом. Причому мова йде не про корупцію, а про елементарну довіру: посадовець може за досвідом знати, хто виконує зобов'язання і з насторогою ставиться до інших. </a:t>
            </a:r>
          </a:p>
          <a:p>
            <a:pPr marL="285750" indent="-285750" algn="just">
              <a:buFontTx/>
              <a:buChar char="-"/>
            </a:pPr>
            <a:r>
              <a:rPr lang="uk-UA" sz="1400" dirty="0" smtClean="0"/>
              <a:t>Завищенні очікування від влади з боку громадських активістів (багато хто з активістів переконаний, що влада МАЄ робити більше ніж вона реально може)</a:t>
            </a:r>
          </a:p>
          <a:p>
            <a:pPr marL="285750" indent="-285750" algn="just">
              <a:buFontTx/>
              <a:buChar char="-"/>
            </a:pPr>
            <a:r>
              <a:rPr lang="uk-UA" sz="1400" dirty="0" smtClean="0"/>
              <a:t>Є претензії до справедливості розподілу грантів з місцевих бюджетів. Причому як до формальних критеріїв (наприклад вимога, що організація має бути зареєстрованою як мінімум 2 роки тому закриває можливості для отримання бюджетних коштів численним новим ініціативам), так і до процедури розподілення (де-хто вважає її або </a:t>
            </a:r>
            <a:r>
              <a:rPr lang="uk-UA" sz="1400" dirty="0" err="1" smtClean="0"/>
              <a:t>корумпованною</a:t>
            </a:r>
            <a:r>
              <a:rPr lang="uk-UA" sz="1400" dirty="0" smtClean="0"/>
              <a:t> або просто неефективною та/або несправедливою) </a:t>
            </a:r>
          </a:p>
        </p:txBody>
      </p:sp>
      <p:sp>
        <p:nvSpPr>
          <p:cNvPr id="15" name="Прямоугольник 14"/>
          <p:cNvSpPr/>
          <p:nvPr/>
        </p:nvSpPr>
        <p:spPr>
          <a:xfrm>
            <a:off x="179512" y="4941167"/>
            <a:ext cx="8856984" cy="1569660"/>
          </a:xfrm>
          <a:prstGeom prst="rect">
            <a:avLst/>
          </a:prstGeom>
        </p:spPr>
        <p:txBody>
          <a:bodyPr wrap="square">
            <a:spAutoFit/>
          </a:bodyPr>
          <a:lstStyle/>
          <a:p>
            <a:r>
              <a:rPr lang="uk-UA" sz="1600" dirty="0" smtClean="0"/>
              <a:t>У де-яких представників громадськості існує переконання, що позитивні зміни в Вінниці відбувались </a:t>
            </a:r>
            <a:r>
              <a:rPr lang="uk-UA" sz="1600" dirty="0"/>
              <a:t>за ініціативи міської </a:t>
            </a:r>
            <a:r>
              <a:rPr lang="uk-UA" sz="1600" dirty="0" smtClean="0"/>
              <a:t>влади і з мінімальною участю громадськості. Відповідно зміна посадовців спричинена «десантом» вінницьких чиновників у центральну владу створює для громадськості кризу зростання</a:t>
            </a:r>
            <a:endParaRPr lang="uk-UA" sz="1600" dirty="0"/>
          </a:p>
          <a:p>
            <a:pPr marL="800100" lvl="1" indent="-342900">
              <a:buAutoNum type="arabicPeriod"/>
            </a:pPr>
            <a:endParaRPr lang="uk-UA" sz="1600" dirty="0"/>
          </a:p>
          <a:p>
            <a:pPr marL="800100" lvl="1" indent="-342900">
              <a:buAutoNum type="arabicPeriod"/>
            </a:pPr>
            <a:endParaRPr lang="uk-UA" sz="1600" dirty="0">
              <a:effectLst/>
            </a:endParaRPr>
          </a:p>
        </p:txBody>
      </p:sp>
      <p:sp>
        <p:nvSpPr>
          <p:cNvPr id="17" name="TextBox 16"/>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483635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Взаємодія з владою</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18</a:t>
            </a:fld>
            <a:endParaRPr lang="ru-RU" sz="1600" b="1" dirty="0">
              <a:solidFill>
                <a:schemeClr val="tx1"/>
              </a:solidFill>
            </a:endParaRPr>
          </a:p>
        </p:txBody>
      </p:sp>
      <p:sp>
        <p:nvSpPr>
          <p:cNvPr id="4" name="TextBox 3"/>
          <p:cNvSpPr txBox="1"/>
          <p:nvPr/>
        </p:nvSpPr>
        <p:spPr>
          <a:xfrm>
            <a:off x="16364" y="576545"/>
            <a:ext cx="9020132" cy="6186309"/>
          </a:xfrm>
          <a:prstGeom prst="rect">
            <a:avLst/>
          </a:prstGeom>
          <a:noFill/>
        </p:spPr>
        <p:txBody>
          <a:bodyPr wrap="square" rtlCol="0">
            <a:spAutoFit/>
          </a:bodyPr>
          <a:lstStyle/>
          <a:p>
            <a:pPr algn="just"/>
            <a:r>
              <a:rPr lang="uk-UA" sz="1100" b="1" dirty="0" smtClean="0"/>
              <a:t>Позитивні тенденції. Ч</a:t>
            </a:r>
            <a:r>
              <a:rPr lang="uk-UA" sz="1100" dirty="0" smtClean="0"/>
              <a:t>астина учасників ФГД помітила:</a:t>
            </a:r>
          </a:p>
          <a:p>
            <a:pPr marL="285750" indent="-285750" algn="just">
              <a:buFontTx/>
              <a:buChar char="-"/>
            </a:pPr>
            <a:r>
              <a:rPr lang="uk-UA" sz="1100" dirty="0" smtClean="0"/>
              <a:t>більшу доступність посадовців (навіть якщо не вирішують проблеми, часто намагаються їх хоча б зрозуміти)</a:t>
            </a:r>
          </a:p>
          <a:p>
            <a:pPr marL="285750" indent="-285750" algn="just">
              <a:buFontTx/>
              <a:buChar char="-"/>
            </a:pPr>
            <a:r>
              <a:rPr lang="uk-UA" sz="1100" dirty="0" smtClean="0"/>
              <a:t>Намагання посадовців допомогти окремим ініціативам нематеріальними речами (листами підтримки, власною участю представників відповідних органів тощо)</a:t>
            </a:r>
          </a:p>
          <a:p>
            <a:pPr marL="285750" indent="-285750" algn="just">
              <a:buFontTx/>
              <a:buChar char="-"/>
            </a:pPr>
            <a:r>
              <a:rPr lang="uk-UA" sz="1100" dirty="0" smtClean="0"/>
              <a:t>Під час дискусій був названий випадок, коли влада виступила по суті медіатором для вирішення проблем ГО</a:t>
            </a:r>
          </a:p>
          <a:p>
            <a:pPr marL="285750" indent="-285750" algn="just">
              <a:buFontTx/>
              <a:buChar char="-"/>
            </a:pPr>
            <a:endParaRPr lang="uk-UA" sz="1100" dirty="0" smtClean="0"/>
          </a:p>
          <a:p>
            <a:pPr marL="285750" indent="-285750" algn="just">
              <a:buFontTx/>
              <a:buChar char="-"/>
            </a:pPr>
            <a:r>
              <a:rPr lang="uk-UA" sz="1100" dirty="0" smtClean="0"/>
              <a:t>Більш легка доступність до матеріальних об’єктів (в першу чергу приміщень)</a:t>
            </a:r>
          </a:p>
          <a:p>
            <a:pPr marL="285750" indent="-285750" algn="just">
              <a:buFontTx/>
              <a:buChar char="-"/>
            </a:pPr>
            <a:r>
              <a:rPr lang="uk-UA" sz="1100" dirty="0" smtClean="0"/>
              <a:t>ГО, які чітко сформулювали власні проблеми теми і завдання розуміють, що не всі питання треба задавати владі, тож можуть вирішувати переважну більшість питань іншими засобами, звертаючись до влади тільки за тим, що влада може і зобов’язана робити</a:t>
            </a:r>
          </a:p>
          <a:p>
            <a:pPr algn="just"/>
            <a:endParaRPr lang="uk-UA" sz="1100" dirty="0" smtClean="0"/>
          </a:p>
          <a:p>
            <a:pPr algn="just"/>
            <a:r>
              <a:rPr lang="uk-UA" sz="1100" b="1" dirty="0" smtClean="0"/>
              <a:t>Спірні тенденції</a:t>
            </a:r>
          </a:p>
          <a:p>
            <a:pPr marL="285750" indent="-285750" algn="just">
              <a:buFontTx/>
              <a:buChar char="-"/>
            </a:pPr>
            <a:r>
              <a:rPr lang="uk-UA" sz="1100" dirty="0" smtClean="0"/>
              <a:t>Невелика кількість активних людей може впливати на рішення міської влади в цілому. З одного боку це дає можливості практично будь-якій активній спільноті для лобіювання позитивних змін. З іншого – ризик прийняття рішень в інтересах не всього суспільства, а невеликої добре скоординованої групи населення. </a:t>
            </a:r>
          </a:p>
          <a:p>
            <a:pPr marL="285750" indent="-285750" algn="just">
              <a:buFontTx/>
              <a:buChar char="-"/>
            </a:pPr>
            <a:r>
              <a:rPr lang="uk-UA" sz="1100" dirty="0" smtClean="0"/>
              <a:t>Існує думка, що громадські організації повинні бути своєрідною опозицією до влади. Щоправда переважно її висловлюють ті, хто не прагнув до співпраці з владою. Ті ж в кого налагодилась комунікація з посадовцями намагаються взяти максимум для своєї діяльності</a:t>
            </a:r>
          </a:p>
          <a:p>
            <a:pPr algn="just"/>
            <a:endParaRPr lang="uk-UA" sz="1100" dirty="0" smtClean="0"/>
          </a:p>
          <a:p>
            <a:pPr algn="just"/>
            <a:r>
              <a:rPr lang="uk-UA" sz="1100" b="1" dirty="0" smtClean="0"/>
              <a:t>Негативні тенденції</a:t>
            </a:r>
            <a:endParaRPr lang="uk-UA" sz="1100" dirty="0" smtClean="0"/>
          </a:p>
          <a:p>
            <a:pPr marL="285750" indent="-285750" algn="just">
              <a:buFontTx/>
              <a:buChar char="-"/>
            </a:pPr>
            <a:r>
              <a:rPr lang="uk-UA" sz="1100" dirty="0" smtClean="0"/>
              <a:t>Залишаються патерналістські настрої. Причому ті самі люди, які стверджують про необхідність жорсткого контролю влади говорять про те, що влада  повинна їм давати все що вони хочуть (навіть те, що влада не брала і не хоче на себе брати)</a:t>
            </a:r>
          </a:p>
          <a:p>
            <a:pPr marL="285750" indent="-285750" algn="just">
              <a:buFontTx/>
              <a:buChar char="-"/>
            </a:pPr>
            <a:r>
              <a:rPr lang="uk-UA" sz="1100" dirty="0" smtClean="0"/>
              <a:t>Не працюють механізми місцевої демократії (громадські ради, слухання, збори тощо). Причому у їх роботі незацікавлені в першу чергу представники громадськості: ті, хто вміють спілкуватися з посадовцями, роблять це і без додаткових інституцій і не хочуть марнувати час на підтримку їх роботи. А хто не вміє, тому і інституції не допоможуть. </a:t>
            </a:r>
          </a:p>
          <a:p>
            <a:pPr marL="285750" indent="-285750" algn="just">
              <a:buFontTx/>
              <a:buChar char="-"/>
            </a:pPr>
            <a:r>
              <a:rPr lang="uk-UA" sz="1100" dirty="0" smtClean="0"/>
              <a:t>Представники влади продовжують утримувати «кишенькові» громадські організації, щоб виконувати формальні процедури участі громадськості в обговореннях, куди справжні представники громадськості не потрапляють, або опиняються в </a:t>
            </a:r>
            <a:r>
              <a:rPr lang="uk-UA" sz="1100" dirty="0" err="1" smtClean="0"/>
              <a:t>меньшості</a:t>
            </a:r>
            <a:r>
              <a:rPr lang="uk-UA" sz="1100" dirty="0" smtClean="0"/>
              <a:t> </a:t>
            </a:r>
          </a:p>
          <a:p>
            <a:pPr marL="285750" indent="-285750" algn="just">
              <a:buFontTx/>
              <a:buChar char="-"/>
            </a:pPr>
            <a:r>
              <a:rPr lang="uk-UA" sz="1100" dirty="0" smtClean="0"/>
              <a:t>З’явився прошарок людей, що знають, що треба вимагати від влади, проте не знають ні що саме вони від влади хочуть і не можуть звергатись по процедурі. В результаті влада не може задовільнити не сформульованих запитів, що збільшує незадоволеність</a:t>
            </a:r>
          </a:p>
          <a:p>
            <a:pPr marL="285750" indent="-285750" algn="just">
              <a:buFontTx/>
              <a:buChar char="-"/>
            </a:pPr>
            <a:r>
              <a:rPr lang="uk-UA" sz="1100" dirty="0" smtClean="0"/>
              <a:t>Є переконання в тому, що ГО і бізнес змушені порушувати закон, в той час як правоохоронні органи демонстративно не заважають правопорушенням.</a:t>
            </a:r>
          </a:p>
          <a:p>
            <a:pPr marL="285750" indent="-285750" algn="just">
              <a:buFontTx/>
              <a:buChar char="-"/>
            </a:pPr>
            <a:r>
              <a:rPr lang="uk-UA" sz="1100" dirty="0" smtClean="0"/>
              <a:t>Коли оголошується грантовий конкурс, гроші переможцям приходять з такою затримкою, що реалізовувати проект треба за власні ресурси, а поки дійдуть гроші, вони встигають знецінитися через високу інфляцію. В результаті по грантах або не працюють взагалі, або працюють з розрахунком компенсувати будь-які інфляційні втрати</a:t>
            </a:r>
            <a:endParaRPr lang="uk-UA" sz="1100" dirty="0"/>
          </a:p>
        </p:txBody>
      </p:sp>
      <p:sp>
        <p:nvSpPr>
          <p:cNvPr id="17" name="TextBox 16"/>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2630730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0" name="Picture 10" descr="http://psihomed.com/wp-content/uploads/2014/11/obshhenie_mezhlichnostnoe.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975150" y="5286731"/>
            <a:ext cx="1337368" cy="111804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Взаємодія з владою - запити</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4"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19</a:t>
            </a:fld>
            <a:endParaRPr lang="ru-RU" sz="1600" b="1" dirty="0">
              <a:solidFill>
                <a:schemeClr val="tx1"/>
              </a:solidFill>
            </a:endParaRPr>
          </a:p>
        </p:txBody>
      </p:sp>
      <p:sp>
        <p:nvSpPr>
          <p:cNvPr id="4" name="TextBox 3"/>
          <p:cNvSpPr txBox="1"/>
          <p:nvPr/>
        </p:nvSpPr>
        <p:spPr>
          <a:xfrm>
            <a:off x="155575" y="5638152"/>
            <a:ext cx="6648673" cy="738664"/>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marL="171450" indent="-171450" algn="just">
              <a:buFontTx/>
              <a:buChar char="-"/>
            </a:pPr>
            <a:r>
              <a:rPr lang="uk-UA" sz="1400" dirty="0" smtClean="0">
                <a:ln w="0"/>
                <a:solidFill>
                  <a:schemeClr val="tx1"/>
                </a:solidFill>
                <a:effectLst>
                  <a:outerShdw blurRad="38100" dist="19050" dir="2700000" algn="tl" rotWithShape="0">
                    <a:schemeClr val="dk1">
                      <a:alpha val="40000"/>
                    </a:schemeClr>
                  </a:outerShdw>
                </a:effectLst>
              </a:rPr>
              <a:t>Увага. Багато активістів готові працювати на користь міста просто за «спасибі», але це спасибі потрібно говорити, громадським діячам часто потрібна просто увага і повага, яку чиновники, працюючи по процедурі просто не можуть показати.</a:t>
            </a:r>
            <a:endParaRPr lang="uk-UA" sz="1400" dirty="0">
              <a:ln w="0"/>
              <a:solidFill>
                <a:schemeClr val="tx1"/>
              </a:solidFill>
              <a:effectLst>
                <a:outerShdw blurRad="38100" dist="19050" dir="2700000" algn="tl" rotWithShape="0">
                  <a:schemeClr val="dk1">
                    <a:alpha val="40000"/>
                  </a:schemeClr>
                </a:outerShdw>
              </a:effectLst>
            </a:endParaRPr>
          </a:p>
        </p:txBody>
      </p:sp>
      <p:pic>
        <p:nvPicPr>
          <p:cNvPr id="5122" name="Picture 2" descr="http://www.drohobych.com.ua/wp-content/uploads/2012/12/lupa.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55575" y="887782"/>
            <a:ext cx="1752129" cy="97340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Прямоугольник 2"/>
          <p:cNvSpPr/>
          <p:nvPr/>
        </p:nvSpPr>
        <p:spPr>
          <a:xfrm>
            <a:off x="2074824" y="887782"/>
            <a:ext cx="6601631" cy="738664"/>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just"/>
            <a:r>
              <a:rPr lang="uk-UA" sz="1400" b="1" dirty="0">
                <a:ln w="0"/>
                <a:solidFill>
                  <a:schemeClr val="tx1"/>
                </a:solidFill>
                <a:effectLst>
                  <a:outerShdw blurRad="38100" dist="38100" dir="2700000" algn="tl">
                    <a:srgbClr val="000000">
                      <a:alpha val="43137"/>
                    </a:srgbClr>
                  </a:outerShdw>
                </a:effectLst>
              </a:rPr>
              <a:t>Прозорість</a:t>
            </a:r>
            <a:r>
              <a:rPr lang="uk-UA" sz="1400" dirty="0">
                <a:ln w="0"/>
                <a:solidFill>
                  <a:schemeClr val="tx1"/>
                </a:solidFill>
                <a:effectLst>
                  <a:outerShdw blurRad="38100" dist="19050" dir="2700000" algn="tl" rotWithShape="0">
                    <a:schemeClr val="dk1">
                      <a:alpha val="40000"/>
                    </a:schemeClr>
                  </a:outerShdw>
                </a:effectLst>
              </a:rPr>
              <a:t>. Найчастіший запит. Хоч владу в місті вважають прозорішою у порівнянні з іншими, все одно не вистачає детальних пояснень бюджетних витрат, стратегії тощо. Де-кому з громадськості було б достатньо самого факту звітувань</a:t>
            </a:r>
          </a:p>
        </p:txBody>
      </p:sp>
      <p:pic>
        <p:nvPicPr>
          <p:cNvPr id="5124" name="Picture 4" descr="http://opora.rv.ua/images/kruklyj_stil_opora.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074824" y="1723309"/>
            <a:ext cx="1597019" cy="124019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a:off x="3923928" y="1957704"/>
            <a:ext cx="4752527" cy="738664"/>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just"/>
            <a:r>
              <a:rPr lang="uk-UA" sz="1400" b="1" dirty="0">
                <a:ln w="0"/>
                <a:solidFill>
                  <a:schemeClr val="tx1"/>
                </a:solidFill>
                <a:effectLst>
                  <a:outerShdw blurRad="38100" dist="19050" dir="2700000" algn="tl" rotWithShape="0">
                    <a:schemeClr val="dk1">
                      <a:alpha val="40000"/>
                    </a:schemeClr>
                  </a:outerShdw>
                </a:effectLst>
              </a:rPr>
              <a:t>Інститути місцевої демократії</a:t>
            </a:r>
            <a:r>
              <a:rPr lang="uk-UA" sz="1400" dirty="0">
                <a:ln w="0"/>
                <a:solidFill>
                  <a:schemeClr val="tx1"/>
                </a:solidFill>
                <a:effectLst>
                  <a:outerShdw blurRad="38100" dist="19050" dir="2700000" algn="tl" rotWithShape="0">
                    <a:schemeClr val="dk1">
                      <a:alpha val="40000"/>
                    </a:schemeClr>
                  </a:outerShdw>
                </a:effectLst>
              </a:rPr>
              <a:t>. Громадські ради, слухання тощо. На даному етапі такі процеси якщо і є формально, ніхто їх не вважає реально працюючими</a:t>
            </a:r>
          </a:p>
        </p:txBody>
      </p:sp>
      <p:pic>
        <p:nvPicPr>
          <p:cNvPr id="5126" name="Picture 6" descr="http://nikorupciji.org/wp-content/uploads/2015/02/1401800385.jpg"/>
          <p:cNvPicPr>
            <a:picLocks noChangeAspect="1" noChangeArrowheads="1"/>
          </p:cNvPicPr>
          <p:nvPr/>
        </p:nvPicPr>
        <p:blipFill>
          <a:blip r:embed="rId7">
            <a:extLst>
              <a:ext uri="{28A0092B-C50C-407E-A947-70E740481C1C}">
                <a14:useLocalDpi xmlns:a14="http://schemas.microsoft.com/office/drawing/2010/main" xmlns="" val="0"/>
              </a:ext>
            </a:extLst>
          </a:blip>
          <a:srcRect/>
          <a:stretch>
            <a:fillRect/>
          </a:stretch>
        </p:blipFill>
        <p:spPr bwMode="auto">
          <a:xfrm>
            <a:off x="3768575" y="3050681"/>
            <a:ext cx="1440906" cy="1115252"/>
          </a:xfrm>
          <a:prstGeom prst="rect">
            <a:avLst/>
          </a:prstGeom>
          <a:noFill/>
          <a:extLst>
            <a:ext uri="{909E8E84-426E-40DD-AFC4-6F175D3DCCD1}">
              <a14:hiddenFill xmlns:a14="http://schemas.microsoft.com/office/drawing/2010/main" xmlns="">
                <a:solidFill>
                  <a:srgbClr val="FFFFFF"/>
                </a:solidFill>
              </a14:hiddenFill>
            </a:ext>
          </a:extLst>
        </p:spPr>
      </p:pic>
      <p:sp>
        <p:nvSpPr>
          <p:cNvPr id="7" name="Прямоугольник 6"/>
          <p:cNvSpPr/>
          <p:nvPr/>
        </p:nvSpPr>
        <p:spPr>
          <a:xfrm>
            <a:off x="5395066" y="2879616"/>
            <a:ext cx="3281389" cy="1384995"/>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just"/>
            <a:r>
              <a:rPr lang="uk-UA" sz="1400" dirty="0">
                <a:ln w="0"/>
                <a:solidFill>
                  <a:schemeClr val="tx1"/>
                </a:solidFill>
                <a:effectLst>
                  <a:outerShdw blurRad="38100" dist="19050" dir="2700000" algn="tl" rotWithShape="0">
                    <a:schemeClr val="dk1">
                      <a:alpha val="40000"/>
                    </a:schemeClr>
                  </a:outerShdw>
                </a:effectLst>
              </a:rPr>
              <a:t>Навчання взаємодії з владою. Взаємодія з органами з владою проходить по певним процедурам, яку знають далеко не всі. Якщо представник влади проведе тренінги по такій взаємодії, претензій до влади стане значно менше. </a:t>
            </a:r>
          </a:p>
        </p:txBody>
      </p:sp>
      <p:pic>
        <p:nvPicPr>
          <p:cNvPr id="5128" name="Picture 8" descr="http://cent.dn.ua/wp-content/uploads/youth2-300x286.jp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209481" y="4370259"/>
            <a:ext cx="1188068" cy="1133615"/>
          </a:xfrm>
          <a:prstGeom prst="rect">
            <a:avLst/>
          </a:prstGeom>
          <a:noFill/>
          <a:extLst>
            <a:ext uri="{909E8E84-426E-40DD-AFC4-6F175D3DCCD1}">
              <a14:hiddenFill xmlns:a14="http://schemas.microsoft.com/office/drawing/2010/main" xmlns="">
                <a:solidFill>
                  <a:srgbClr val="FFFFFF"/>
                </a:solidFill>
              </a14:hiddenFill>
            </a:ext>
          </a:extLst>
        </p:spPr>
      </p:pic>
      <p:sp>
        <p:nvSpPr>
          <p:cNvPr id="8" name="Прямоугольник 7"/>
          <p:cNvSpPr/>
          <p:nvPr/>
        </p:nvSpPr>
        <p:spPr>
          <a:xfrm>
            <a:off x="155575" y="4468692"/>
            <a:ext cx="4923821" cy="954107"/>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marL="171450" indent="-171450" algn="just">
              <a:buFontTx/>
              <a:buChar char="-"/>
            </a:pPr>
            <a:r>
              <a:rPr lang="uk-UA" sz="1400" dirty="0">
                <a:ln w="0"/>
                <a:solidFill>
                  <a:schemeClr val="tx1"/>
                </a:solidFill>
                <a:effectLst>
                  <a:outerShdw blurRad="38100" dist="19050" dir="2700000" algn="tl" rotWithShape="0">
                    <a:schemeClr val="dk1">
                      <a:alpha val="40000"/>
                    </a:schemeClr>
                  </a:outerShdw>
                </a:effectLst>
              </a:rPr>
              <a:t>Залучення до прийняття рішень. Причому де-хто дійсно залучиться і тоді рішення стане більш фаховим, а всі, хто не </a:t>
            </a:r>
            <a:r>
              <a:rPr lang="uk-UA" sz="1400" dirty="0" err="1">
                <a:ln w="0"/>
                <a:solidFill>
                  <a:schemeClr val="tx1"/>
                </a:solidFill>
                <a:effectLst>
                  <a:outerShdw blurRad="38100" dist="19050" dir="2700000" algn="tl" rotWithShape="0">
                    <a:schemeClr val="dk1">
                      <a:alpha val="40000"/>
                    </a:schemeClr>
                  </a:outerShdw>
                </a:effectLst>
              </a:rPr>
              <a:t>долучастья</a:t>
            </a:r>
            <a:r>
              <a:rPr lang="uk-UA" sz="1400" dirty="0">
                <a:ln w="0"/>
                <a:solidFill>
                  <a:schemeClr val="tx1"/>
                </a:solidFill>
                <a:effectLst>
                  <a:outerShdw blurRad="38100" dist="19050" dir="2700000" algn="tl" rotWithShape="0">
                    <a:schemeClr val="dk1">
                      <a:alpha val="40000"/>
                    </a:schemeClr>
                  </a:outerShdw>
                </a:effectLst>
              </a:rPr>
              <a:t> до прийняття того чи іншого рішення будуть задоволені самим фактом.</a:t>
            </a:r>
          </a:p>
        </p:txBody>
      </p:sp>
      <p:sp>
        <p:nvSpPr>
          <p:cNvPr id="21" name="TextBox 20"/>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2870130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4892679" cy="571480"/>
          </a:xfrm>
        </p:spPr>
        <p:txBody>
          <a:bodyPr>
            <a:normAutofit/>
          </a:bodyPr>
          <a:lstStyle/>
          <a:p>
            <a:pPr lvl="0" algn="l">
              <a:defRPr/>
            </a:pPr>
            <a:r>
              <a:rPr lang="uk-UA" sz="2400" b="1" dirty="0" smtClean="0">
                <a:solidFill>
                  <a:schemeClr val="bg1"/>
                </a:solidFill>
                <a:latin typeface="Arial" pitchFamily="34" charset="0"/>
                <a:cs typeface="Arial" pitchFamily="34" charset="0"/>
              </a:rPr>
              <a:t>Методологія</a:t>
            </a:r>
          </a:p>
        </p:txBody>
      </p:sp>
      <p:sp>
        <p:nvSpPr>
          <p:cNvPr id="15" name="Номер слайда 14"/>
          <p:cNvSpPr>
            <a:spLocks noGrp="1"/>
          </p:cNvSpPr>
          <p:nvPr>
            <p:ph type="sldNum" sz="quarter" idx="12"/>
          </p:nvPr>
        </p:nvSpPr>
        <p:spPr>
          <a:xfrm>
            <a:off x="7524328" y="6525344"/>
            <a:ext cx="1619672" cy="332656"/>
          </a:xfrm>
        </p:spPr>
        <p:txBody>
          <a:bodyPr/>
          <a:lstStyle/>
          <a:p>
            <a:pPr algn="ctr"/>
            <a:fld id="{A42DBD85-4AA2-43CE-A34B-0B013338C2D8}" type="slidenum">
              <a:rPr lang="ru-RU" sz="1400" b="1" smtClean="0">
                <a:solidFill>
                  <a:schemeClr val="tx1"/>
                </a:solidFill>
              </a:rPr>
              <a:pPr algn="ctr"/>
              <a:t>2</a:t>
            </a:fld>
            <a:endParaRPr lang="ru-RU" sz="1400" b="1" dirty="0">
              <a:solidFill>
                <a:schemeClr val="tx1"/>
              </a:solidFill>
            </a:endParaRP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2" cstate="print"/>
          <a:srcRect/>
          <a:stretch>
            <a:fillRect/>
          </a:stretch>
        </p:blipFill>
        <p:spPr bwMode="auto">
          <a:xfrm>
            <a:off x="7668344" y="0"/>
            <a:ext cx="1280253" cy="548680"/>
          </a:xfrm>
          <a:prstGeom prst="rect">
            <a:avLst/>
          </a:prstGeom>
          <a:noFill/>
        </p:spPr>
      </p:pic>
      <p:cxnSp>
        <p:nvCxnSpPr>
          <p:cNvPr id="11" name="Прямая соединительная линия 10"/>
          <p:cNvCxnSpPr/>
          <p:nvPr/>
        </p:nvCxnSpPr>
        <p:spPr>
          <a:xfrm>
            <a:off x="0" y="5486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17" name="Rectangle 6"/>
          <p:cNvSpPr>
            <a:spLocks noChangeArrowheads="1"/>
          </p:cNvSpPr>
          <p:nvPr/>
        </p:nvSpPr>
        <p:spPr bwMode="auto">
          <a:xfrm>
            <a:off x="357158" y="1071546"/>
            <a:ext cx="5786448" cy="2163759"/>
          </a:xfrm>
          <a:prstGeom prst="rect">
            <a:avLst/>
          </a:prstGeom>
          <a:noFill/>
          <a:ln w="3175">
            <a:noFill/>
            <a:miter lim="800000"/>
            <a:headEnd/>
            <a:tailEnd/>
          </a:ln>
        </p:spPr>
        <p:txBody>
          <a:bodyPr/>
          <a:lstStyle/>
          <a:p>
            <a:pPr>
              <a:lnSpc>
                <a:spcPct val="120000"/>
              </a:lnSpc>
            </a:pPr>
            <a:r>
              <a:rPr lang="uk-UA" sz="1600" dirty="0" smtClean="0">
                <a:solidFill>
                  <a:srgbClr val="C00000"/>
                </a:solidFill>
              </a:rPr>
              <a:t>Метод: </a:t>
            </a:r>
            <a:r>
              <a:rPr lang="uk-UA" sz="1600" dirty="0" smtClean="0"/>
              <a:t>якісне дослідження методом фокус-групових дискусій (ФГД) з представниками цільової аудиторії (в даному випадку – активістами громадських організацій)</a:t>
            </a:r>
          </a:p>
          <a:p>
            <a:pPr>
              <a:lnSpc>
                <a:spcPct val="120000"/>
              </a:lnSpc>
            </a:pPr>
            <a:endParaRPr lang="uk-UA" sz="1600" dirty="0" smtClean="0">
              <a:solidFill>
                <a:srgbClr val="C00000"/>
              </a:solidFill>
            </a:endParaRPr>
          </a:p>
          <a:p>
            <a:pPr>
              <a:lnSpc>
                <a:spcPct val="120000"/>
              </a:lnSpc>
            </a:pPr>
            <a:endParaRPr lang="uk-UA" sz="1600" dirty="0" smtClean="0"/>
          </a:p>
          <a:p>
            <a:pPr>
              <a:lnSpc>
                <a:spcPct val="120000"/>
              </a:lnSpc>
            </a:pPr>
            <a:r>
              <a:rPr lang="uk-UA" sz="1600" dirty="0" smtClean="0">
                <a:solidFill>
                  <a:srgbClr val="C00000"/>
                </a:solidFill>
              </a:rPr>
              <a:t>Кількість і тривалість ГД: 2</a:t>
            </a:r>
            <a:endParaRPr lang="uk-UA" sz="1600" dirty="0" smtClean="0"/>
          </a:p>
        </p:txBody>
      </p:sp>
      <p:pic>
        <p:nvPicPr>
          <p:cNvPr id="18" name="Picture 3"/>
          <p:cNvPicPr>
            <a:picLocks noChangeAspect="1" noChangeArrowheads="1"/>
          </p:cNvPicPr>
          <p:nvPr/>
        </p:nvPicPr>
        <p:blipFill>
          <a:blip r:embed="rId3"/>
          <a:srcRect l="6977" r="12790"/>
          <a:stretch>
            <a:fillRect/>
          </a:stretch>
        </p:blipFill>
        <p:spPr bwMode="auto">
          <a:xfrm>
            <a:off x="6163542" y="642917"/>
            <a:ext cx="2980457" cy="2786058"/>
          </a:xfrm>
          <a:prstGeom prst="rect">
            <a:avLst/>
          </a:prstGeom>
          <a:noFill/>
          <a:ln w="9525">
            <a:noFill/>
            <a:miter lim="800000"/>
            <a:headEnd/>
            <a:tailEnd/>
          </a:ln>
          <a:effectLst/>
        </p:spPr>
      </p:pic>
      <p:sp>
        <p:nvSpPr>
          <p:cNvPr id="19" name="TextBox 18"/>
          <p:cNvSpPr txBox="1"/>
          <p:nvPr/>
        </p:nvSpPr>
        <p:spPr>
          <a:xfrm>
            <a:off x="285720" y="3571876"/>
            <a:ext cx="8286808" cy="2437590"/>
          </a:xfrm>
          <a:prstGeom prst="rect">
            <a:avLst/>
          </a:prstGeom>
          <a:noFill/>
        </p:spPr>
        <p:txBody>
          <a:bodyPr wrap="square" rtlCol="0">
            <a:spAutoFit/>
          </a:bodyPr>
          <a:lstStyle/>
          <a:p>
            <a:pPr lvl="0">
              <a:lnSpc>
                <a:spcPct val="120000"/>
              </a:lnSpc>
            </a:pPr>
            <a:r>
              <a:rPr lang="uk-UA" sz="1600" dirty="0" smtClean="0">
                <a:solidFill>
                  <a:srgbClr val="C00000"/>
                </a:solidFill>
              </a:rPr>
              <a:t>Кількість учасників кожної групи: </a:t>
            </a:r>
            <a:r>
              <a:rPr lang="uk-UA" sz="1600" dirty="0" smtClean="0">
                <a:solidFill>
                  <a:prstClr val="black"/>
                </a:solidFill>
              </a:rPr>
              <a:t>8 осіб</a:t>
            </a:r>
          </a:p>
          <a:p>
            <a:pPr lvl="0">
              <a:lnSpc>
                <a:spcPct val="120000"/>
              </a:lnSpc>
            </a:pPr>
            <a:r>
              <a:rPr lang="uk-UA" sz="1600" dirty="0" smtClean="0">
                <a:solidFill>
                  <a:srgbClr val="C00000"/>
                </a:solidFill>
              </a:rPr>
              <a:t>Мета дослідження: </a:t>
            </a:r>
            <a:r>
              <a:rPr lang="uk-UA" sz="1600" dirty="0" smtClean="0"/>
              <a:t>збір інформації щодо оцінки громадянської активності, організаційного розвитку та проблем третього сектору. Пошук ризиків і шляхів подолання</a:t>
            </a:r>
          </a:p>
          <a:p>
            <a:pPr lvl="0">
              <a:lnSpc>
                <a:spcPct val="120000"/>
              </a:lnSpc>
            </a:pPr>
            <a:endParaRPr lang="uk-UA" sz="1600" dirty="0" smtClean="0"/>
          </a:p>
          <a:p>
            <a:pPr lvl="0">
              <a:lnSpc>
                <a:spcPct val="120000"/>
              </a:lnSpc>
            </a:pPr>
            <a:r>
              <a:rPr lang="uk-UA" sz="1600" dirty="0" smtClean="0">
                <a:solidFill>
                  <a:srgbClr val="FF0000"/>
                </a:solidFill>
                <a:cs typeface="Tahoma" pitchFamily="34" charset="0"/>
              </a:rPr>
              <a:t>Особливість даних групових дискусій </a:t>
            </a:r>
            <a:r>
              <a:rPr lang="uk-UA" sz="1600" dirty="0" smtClean="0">
                <a:cs typeface="Tahoma" pitchFamily="34" charset="0"/>
              </a:rPr>
              <a:t>полягала в тому, що в бесіді брали участь представники різних вікових та соціальних груп.</a:t>
            </a:r>
          </a:p>
          <a:p>
            <a:endParaRPr lang="uk-UA" dirty="0"/>
          </a:p>
        </p:txBody>
      </p:sp>
      <p:sp>
        <p:nvSpPr>
          <p:cNvPr id="20" name="TextBox 19"/>
          <p:cNvSpPr txBox="1"/>
          <p:nvPr/>
        </p:nvSpPr>
        <p:spPr>
          <a:xfrm>
            <a:off x="0" y="6488668"/>
            <a:ext cx="7478728" cy="338554"/>
          </a:xfrm>
          <a:prstGeom prst="rect">
            <a:avLst/>
          </a:prstGeom>
          <a:noFill/>
        </p:spPr>
        <p:txBody>
          <a:bodyPr wrap="square" rtlCol="0">
            <a:spAutoFit/>
          </a:bodyPr>
          <a:lstStyle/>
          <a:p>
            <a:r>
              <a:rPr lang="ru-RU" sz="1600" b="1" dirty="0" err="1">
                <a:solidFill>
                  <a:schemeClr val="bg1"/>
                </a:solidFill>
              </a:rPr>
              <a:t>Громадська</a:t>
            </a:r>
            <a:r>
              <a:rPr lang="ru-RU" sz="1600" b="1" dirty="0">
                <a:solidFill>
                  <a:schemeClr val="bg1"/>
                </a:solidFill>
              </a:rPr>
              <a:t> </a:t>
            </a:r>
            <a:r>
              <a:rPr lang="ru-RU" sz="1600" b="1" dirty="0" err="1">
                <a:solidFill>
                  <a:schemeClr val="bg1"/>
                </a:solidFill>
              </a:rPr>
              <a:t>активність</a:t>
            </a:r>
            <a:r>
              <a:rPr lang="ru-RU" sz="1600" b="1" dirty="0">
                <a:solidFill>
                  <a:schemeClr val="bg1"/>
                </a:solidFill>
              </a:rPr>
              <a:t> </a:t>
            </a:r>
            <a:r>
              <a:rPr lang="ru-RU" sz="1600" b="1" dirty="0" err="1">
                <a:solidFill>
                  <a:schemeClr val="bg1"/>
                </a:solidFill>
              </a:rPr>
              <a:t>м.Вінниця</a:t>
            </a:r>
            <a:endParaRPr lang="ru-RU" sz="1600" b="1" dirty="0">
              <a:solidFill>
                <a:schemeClr val="bg1"/>
              </a:solidFill>
            </a:endParaRPr>
          </a:p>
        </p:txBody>
      </p:sp>
    </p:spTree>
    <p:extLst>
      <p:ext uri="{BB962C8B-B14F-4D97-AF65-F5344CB8AC3E}">
        <p14:creationId xmlns:p14="http://schemas.microsoft.com/office/powerpoint/2010/main" xmlns="" val="1919129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Інститути місцевої демократії</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20</a:t>
            </a:fld>
            <a:endParaRPr lang="ru-RU" sz="1600" b="1" dirty="0">
              <a:solidFill>
                <a:schemeClr val="tx1"/>
              </a:solidFill>
            </a:endParaRPr>
          </a:p>
        </p:txBody>
      </p:sp>
      <p:sp>
        <p:nvSpPr>
          <p:cNvPr id="17" name="Прямоугольник 16"/>
          <p:cNvSpPr/>
          <p:nvPr/>
        </p:nvSpPr>
        <p:spPr>
          <a:xfrm>
            <a:off x="395536" y="781605"/>
            <a:ext cx="8352928" cy="5232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90488" lvl="1" algn="ctr"/>
            <a:r>
              <a:rPr lang="uk-UA" sz="1400" dirty="0" smtClean="0"/>
              <a:t>Громадські ради при органах влади недієздатні за відгуками всіх учасників. Те саме стосується і інших формалізованих інституцій</a:t>
            </a:r>
            <a:endParaRPr lang="uk-UA" sz="1400" dirty="0">
              <a:effectLst/>
            </a:endParaRPr>
          </a:p>
        </p:txBody>
      </p:sp>
      <p:sp>
        <p:nvSpPr>
          <p:cNvPr id="18" name="Прямоугольник 17"/>
          <p:cNvSpPr/>
          <p:nvPr/>
        </p:nvSpPr>
        <p:spPr>
          <a:xfrm>
            <a:off x="431540" y="2438102"/>
            <a:ext cx="2412268" cy="116955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90488" lvl="1" algn="ctr"/>
            <a:r>
              <a:rPr lang="uk-UA" sz="1400" dirty="0" smtClean="0"/>
              <a:t>Слабка координація не дозволяє робити масштабні проекти (особливо якщо це стосується протиріч з владою)</a:t>
            </a:r>
            <a:endParaRPr lang="uk-UA" sz="1400" dirty="0">
              <a:effectLst/>
            </a:endParaRPr>
          </a:p>
        </p:txBody>
      </p:sp>
      <p:sp>
        <p:nvSpPr>
          <p:cNvPr id="19" name="Прямоугольник 18"/>
          <p:cNvSpPr/>
          <p:nvPr/>
        </p:nvSpPr>
        <p:spPr>
          <a:xfrm>
            <a:off x="395536" y="1484961"/>
            <a:ext cx="4680520" cy="5232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90488" lvl="1" algn="ctr"/>
            <a:r>
              <a:rPr lang="uk-UA" sz="1400" dirty="0" smtClean="0"/>
              <a:t>Наявний вакуум замінюють прямі координації деяких організацій між собою</a:t>
            </a:r>
            <a:endParaRPr lang="uk-UA" sz="1400" dirty="0">
              <a:effectLst/>
            </a:endParaRPr>
          </a:p>
        </p:txBody>
      </p:sp>
      <p:cxnSp>
        <p:nvCxnSpPr>
          <p:cNvPr id="7" name="Соединительная линия уступом 6"/>
          <p:cNvCxnSpPr>
            <a:stCxn id="17" idx="2"/>
            <a:endCxn id="19" idx="0"/>
          </p:cNvCxnSpPr>
          <p:nvPr/>
        </p:nvCxnSpPr>
        <p:spPr>
          <a:xfrm rot="5400000">
            <a:off x="3563830" y="476791"/>
            <a:ext cx="180136" cy="183620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Прямоугольник 24"/>
          <p:cNvSpPr/>
          <p:nvPr/>
        </p:nvSpPr>
        <p:spPr>
          <a:xfrm>
            <a:off x="3059832" y="2443076"/>
            <a:ext cx="2016224" cy="116955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90488" lvl="1" algn="ctr"/>
            <a:r>
              <a:rPr lang="uk-UA" sz="1400" dirty="0" smtClean="0"/>
              <a:t>Органи влади практично не можуть впливати на процеси координації громадських активістів</a:t>
            </a:r>
            <a:endParaRPr lang="uk-UA" sz="1400" dirty="0">
              <a:effectLst/>
            </a:endParaRPr>
          </a:p>
        </p:txBody>
      </p:sp>
      <p:cxnSp>
        <p:nvCxnSpPr>
          <p:cNvPr id="26" name="Соединительная линия уступом 25"/>
          <p:cNvCxnSpPr>
            <a:stCxn id="19" idx="2"/>
            <a:endCxn id="25" idx="0"/>
          </p:cNvCxnSpPr>
          <p:nvPr/>
        </p:nvCxnSpPr>
        <p:spPr>
          <a:xfrm rot="16200000" flipH="1">
            <a:off x="3184423" y="1559554"/>
            <a:ext cx="434895" cy="1332148"/>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395536" y="4191725"/>
            <a:ext cx="8342572" cy="2062103"/>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marL="90488" lvl="1" algn="ctr"/>
            <a:r>
              <a:rPr lang="uk-UA" sz="1600" dirty="0" smtClean="0"/>
              <a:t>Така ситуація невигідна всім: </a:t>
            </a:r>
          </a:p>
          <a:p>
            <a:pPr marL="376238" lvl="1" indent="-285750" algn="ctr">
              <a:buFontTx/>
              <a:buChar char="-"/>
            </a:pPr>
            <a:r>
              <a:rPr lang="uk-UA" sz="1600" dirty="0" smtClean="0"/>
              <a:t>місцева влада має зайві (часто несправедливі) претензії до себе а також ризики того, що значна кількість активності </a:t>
            </a:r>
            <a:r>
              <a:rPr lang="uk-UA" sz="1600" dirty="0" err="1" smtClean="0"/>
              <a:t>скоординується</a:t>
            </a:r>
            <a:r>
              <a:rPr lang="uk-UA" sz="1600" dirty="0" smtClean="0"/>
              <a:t> між собою і зробить щось неочікуване. </a:t>
            </a:r>
          </a:p>
          <a:p>
            <a:pPr marL="376238" lvl="1" indent="-285750" algn="ctr">
              <a:buFontTx/>
              <a:buChar char="-"/>
            </a:pPr>
            <a:r>
              <a:rPr lang="uk-UA" sz="1600" dirty="0" smtClean="0">
                <a:effectLst/>
              </a:rPr>
              <a:t>організації, які налагодили співпрацю з владою (переважно завдяки простому знанню формальних процедур) мають претензії до себе з боку тих, хто не налагодив а також змушені виступати своєрідними «адвокатами влади», хоч це їм не завжди до вподоби</a:t>
            </a:r>
          </a:p>
          <a:p>
            <a:pPr marL="376238" lvl="1" indent="-285750" algn="ctr">
              <a:buFontTx/>
              <a:buChar char="-"/>
            </a:pPr>
            <a:r>
              <a:rPr lang="uk-UA" sz="1600" dirty="0" smtClean="0">
                <a:effectLst/>
              </a:rPr>
              <a:t>Активісти, що не співпрацюють з владою не отримують можливостей, які може дати така співпраця</a:t>
            </a:r>
            <a:endParaRPr lang="uk-UA" sz="1600" dirty="0">
              <a:effectLst/>
            </a:endParaRPr>
          </a:p>
        </p:txBody>
      </p:sp>
      <p:sp>
        <p:nvSpPr>
          <p:cNvPr id="31" name="Прямоугольник 30"/>
          <p:cNvSpPr/>
          <p:nvPr/>
        </p:nvSpPr>
        <p:spPr>
          <a:xfrm>
            <a:off x="5292080" y="1485100"/>
            <a:ext cx="3456384" cy="5232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90488" lvl="1" algn="ctr"/>
            <a:r>
              <a:rPr lang="uk-UA" sz="1400" dirty="0" smtClean="0"/>
              <a:t>Діалог з органами влади налагоджують лише де-які організації</a:t>
            </a:r>
            <a:endParaRPr lang="uk-UA" sz="1400" dirty="0">
              <a:effectLst/>
            </a:endParaRPr>
          </a:p>
        </p:txBody>
      </p:sp>
      <p:cxnSp>
        <p:nvCxnSpPr>
          <p:cNvPr id="14341" name="Соединительная линия уступом 14340"/>
          <p:cNvCxnSpPr>
            <a:stCxn id="19" idx="2"/>
            <a:endCxn id="18" idx="0"/>
          </p:cNvCxnSpPr>
          <p:nvPr/>
        </p:nvCxnSpPr>
        <p:spPr>
          <a:xfrm rot="5400000">
            <a:off x="1971775" y="1674080"/>
            <a:ext cx="429921" cy="109812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50" name="Соединительная линия уступом 14349"/>
          <p:cNvCxnSpPr>
            <a:stCxn id="17" idx="2"/>
            <a:endCxn id="31" idx="0"/>
          </p:cNvCxnSpPr>
          <p:nvPr/>
        </p:nvCxnSpPr>
        <p:spPr>
          <a:xfrm rot="16200000" flipH="1">
            <a:off x="5705999" y="170826"/>
            <a:ext cx="180275" cy="244827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5574574" y="2475830"/>
            <a:ext cx="2891396" cy="116955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90488" lvl="1" algn="ctr"/>
            <a:r>
              <a:rPr lang="uk-UA" sz="1400" dirty="0" smtClean="0"/>
              <a:t>Виникають часто зайві підозри у одних активістів в корумпованості інших і претензії до влади (як в упередженості, так і в корумпованості)</a:t>
            </a:r>
            <a:endParaRPr lang="uk-UA" sz="1400" dirty="0">
              <a:effectLst/>
            </a:endParaRPr>
          </a:p>
        </p:txBody>
      </p:sp>
      <p:cxnSp>
        <p:nvCxnSpPr>
          <p:cNvPr id="14352" name="Прямая со стрелкой 14351"/>
          <p:cNvCxnSpPr>
            <a:stCxn id="31" idx="2"/>
            <a:endCxn id="47" idx="0"/>
          </p:cNvCxnSpPr>
          <p:nvPr/>
        </p:nvCxnSpPr>
        <p:spPr>
          <a:xfrm>
            <a:off x="7020272" y="2008320"/>
            <a:ext cx="0" cy="467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54" name="Соединительная линия уступом 14353"/>
          <p:cNvCxnSpPr>
            <a:stCxn id="18" idx="2"/>
            <a:endCxn id="29" idx="0"/>
          </p:cNvCxnSpPr>
          <p:nvPr/>
        </p:nvCxnSpPr>
        <p:spPr>
          <a:xfrm rot="16200000" flipH="1">
            <a:off x="2810212" y="2435115"/>
            <a:ext cx="584072" cy="292914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56" name="Соединительная линия уступом 14355"/>
          <p:cNvCxnSpPr>
            <a:stCxn id="25" idx="2"/>
            <a:endCxn id="29" idx="0"/>
          </p:cNvCxnSpPr>
          <p:nvPr/>
        </p:nvCxnSpPr>
        <p:spPr>
          <a:xfrm rot="16200000" flipH="1">
            <a:off x="4027834" y="3652737"/>
            <a:ext cx="579098" cy="4988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58" name="Соединительная линия уступом 14357"/>
          <p:cNvCxnSpPr>
            <a:stCxn id="47" idx="2"/>
            <a:endCxn id="29" idx="0"/>
          </p:cNvCxnSpPr>
          <p:nvPr/>
        </p:nvCxnSpPr>
        <p:spPr>
          <a:xfrm rot="5400000">
            <a:off x="5520375" y="2691828"/>
            <a:ext cx="546344" cy="245345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19611690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Взаємодія з бізнесом</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21</a:t>
            </a:fld>
            <a:endParaRPr lang="ru-RU" sz="1600" b="1" dirty="0">
              <a:solidFill>
                <a:schemeClr val="tx1"/>
              </a:solidFill>
            </a:endParaRPr>
          </a:p>
        </p:txBody>
      </p:sp>
      <p:sp>
        <p:nvSpPr>
          <p:cNvPr id="8" name="TextBox 7"/>
          <p:cNvSpPr txBox="1"/>
          <p:nvPr/>
        </p:nvSpPr>
        <p:spPr>
          <a:xfrm>
            <a:off x="141945" y="750665"/>
            <a:ext cx="8568952" cy="1384995"/>
          </a:xfrm>
          <a:prstGeom prst="rect">
            <a:avLst/>
          </a:prstGeom>
          <a:noFill/>
        </p:spPr>
        <p:txBody>
          <a:bodyPr wrap="square" rtlCol="0">
            <a:spAutoFit/>
          </a:bodyPr>
          <a:lstStyle/>
          <a:p>
            <a:r>
              <a:rPr lang="uk-UA" sz="1400" dirty="0" smtClean="0"/>
              <a:t>Бізнес готовий надавати підтримку громадським організаціям та рухам. В усіх групах згадували приклади успішної підтримки організацій бізнесом. Причому в усіх напрямках: допомога АТО, проведення культурних заходів тощо. ПРОТЕ до бізнесу звертались далеко не всі учасники ФГД, а для де-яких сама така можливість здається неможливою.</a:t>
            </a:r>
          </a:p>
          <a:p>
            <a:endParaRPr lang="uk-UA" sz="1400" dirty="0"/>
          </a:p>
          <a:p>
            <a:pPr algn="ctr"/>
            <a:r>
              <a:rPr lang="uk-UA" sz="1400" b="1" dirty="0" smtClean="0">
                <a:solidFill>
                  <a:srgbClr val="C00000"/>
                </a:solidFill>
              </a:rPr>
              <a:t>Негативні переконання, що заважають співпраці:</a:t>
            </a:r>
          </a:p>
        </p:txBody>
      </p:sp>
      <p:grpSp>
        <p:nvGrpSpPr>
          <p:cNvPr id="25" name="Группа 24"/>
          <p:cNvGrpSpPr/>
          <p:nvPr/>
        </p:nvGrpSpPr>
        <p:grpSpPr>
          <a:xfrm>
            <a:off x="173114" y="2204864"/>
            <a:ext cx="6991174" cy="755390"/>
            <a:chOff x="173114" y="2692329"/>
            <a:chExt cx="6991174" cy="755390"/>
          </a:xfrm>
        </p:grpSpPr>
        <p:sp>
          <p:nvSpPr>
            <p:cNvPr id="3" name="Прямоугольник 2"/>
            <p:cNvSpPr/>
            <p:nvPr/>
          </p:nvSpPr>
          <p:spPr>
            <a:xfrm>
              <a:off x="173114" y="2709055"/>
              <a:ext cx="2485839" cy="738664"/>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uk-UA" sz="1400" dirty="0"/>
                <a:t>Весь бізнес керується з Києва, отже всі гроші вони роздають теж в Києві</a:t>
              </a:r>
            </a:p>
          </p:txBody>
        </p:sp>
        <p:sp>
          <p:nvSpPr>
            <p:cNvPr id="24" name="Прямоугольник 23"/>
            <p:cNvSpPr/>
            <p:nvPr/>
          </p:nvSpPr>
          <p:spPr>
            <a:xfrm>
              <a:off x="3183501" y="2692329"/>
              <a:ext cx="3980787" cy="738664"/>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just"/>
              <a:r>
                <a:rPr lang="uk-UA" sz="1400" dirty="0" smtClean="0">
                  <a:ln w="0"/>
                  <a:solidFill>
                    <a:schemeClr val="tx1"/>
                  </a:solidFill>
                  <a:effectLst>
                    <a:outerShdw blurRad="38100" dist="19050" dir="2700000" algn="tl" rotWithShape="0">
                      <a:schemeClr val="dk1">
                        <a:alpha val="40000"/>
                      </a:schemeClr>
                    </a:outerShdw>
                  </a:effectLst>
                </a:rPr>
                <a:t>Очевидно, що в місті є свій локальний бізнес, і навіть той, що керується з Києва має власні інтереси в Вінниці, отже можна домовлятись</a:t>
              </a:r>
              <a:endParaRPr lang="uk-UA" sz="1400" dirty="0">
                <a:ln w="0"/>
                <a:solidFill>
                  <a:schemeClr val="tx1"/>
                </a:solidFill>
                <a:effectLst>
                  <a:outerShdw blurRad="38100" dist="19050" dir="2700000" algn="tl" rotWithShape="0">
                    <a:schemeClr val="dk1">
                      <a:alpha val="40000"/>
                    </a:schemeClr>
                  </a:outerShdw>
                </a:effectLst>
              </a:endParaRPr>
            </a:p>
          </p:txBody>
        </p:sp>
        <p:cxnSp>
          <p:nvCxnSpPr>
            <p:cNvPr id="5" name="Прямая со стрелкой 4"/>
            <p:cNvCxnSpPr>
              <a:endCxn id="24" idx="1"/>
            </p:cNvCxnSpPr>
            <p:nvPr/>
          </p:nvCxnSpPr>
          <p:spPr>
            <a:xfrm flipV="1">
              <a:off x="2658953" y="3061661"/>
              <a:ext cx="524548" cy="72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2" name="Группа 21"/>
          <p:cNvGrpSpPr/>
          <p:nvPr/>
        </p:nvGrpSpPr>
        <p:grpSpPr>
          <a:xfrm>
            <a:off x="189205" y="3122384"/>
            <a:ext cx="6975082" cy="738664"/>
            <a:chOff x="189205" y="3626903"/>
            <a:chExt cx="6975082" cy="738664"/>
          </a:xfrm>
        </p:grpSpPr>
        <p:sp>
          <p:nvSpPr>
            <p:cNvPr id="26" name="Прямоугольник 25"/>
            <p:cNvSpPr/>
            <p:nvPr/>
          </p:nvSpPr>
          <p:spPr>
            <a:xfrm>
              <a:off x="189205" y="3626903"/>
              <a:ext cx="2485839" cy="738664"/>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uk-UA" sz="1400" dirty="0"/>
                <a:t>Ресурси бізнесу «з’їло» АТО. На решту напрямків ресурсів нема і ніхто не дає</a:t>
              </a:r>
            </a:p>
          </p:txBody>
        </p:sp>
        <p:sp>
          <p:nvSpPr>
            <p:cNvPr id="27" name="Прямоугольник 26"/>
            <p:cNvSpPr/>
            <p:nvPr/>
          </p:nvSpPr>
          <p:spPr>
            <a:xfrm>
              <a:off x="3183500" y="3734625"/>
              <a:ext cx="3980787" cy="523220"/>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just"/>
              <a:r>
                <a:rPr lang="uk-UA" sz="1400" dirty="0" smtClean="0">
                  <a:ln w="0"/>
                  <a:solidFill>
                    <a:schemeClr val="tx1"/>
                  </a:solidFill>
                  <a:effectLst>
                    <a:outerShdw blurRad="38100" dist="19050" dir="2700000" algn="tl" rotWithShape="0">
                      <a:schemeClr val="dk1">
                        <a:alpha val="40000"/>
                      </a:schemeClr>
                    </a:outerShdw>
                  </a:effectLst>
                </a:rPr>
                <a:t>Є організації отримують конкретну допомогу на конкретні справи</a:t>
              </a:r>
              <a:endParaRPr lang="uk-UA" sz="1400" dirty="0">
                <a:ln w="0"/>
                <a:solidFill>
                  <a:schemeClr val="tx1"/>
                </a:solidFill>
                <a:effectLst>
                  <a:outerShdw blurRad="38100" dist="19050" dir="2700000" algn="tl" rotWithShape="0">
                    <a:schemeClr val="dk1">
                      <a:alpha val="40000"/>
                    </a:schemeClr>
                  </a:outerShdw>
                </a:effectLst>
              </a:endParaRPr>
            </a:p>
          </p:txBody>
        </p:sp>
        <p:cxnSp>
          <p:nvCxnSpPr>
            <p:cNvPr id="15" name="Прямая со стрелкой 14"/>
            <p:cNvCxnSpPr>
              <a:stCxn id="26" idx="3"/>
              <a:endCxn id="27" idx="1"/>
            </p:cNvCxnSpPr>
            <p:nvPr/>
          </p:nvCxnSpPr>
          <p:spPr>
            <a:xfrm>
              <a:off x="2675044" y="3996235"/>
              <a:ext cx="508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0" name="Группа 19"/>
          <p:cNvGrpSpPr/>
          <p:nvPr/>
        </p:nvGrpSpPr>
        <p:grpSpPr>
          <a:xfrm>
            <a:off x="189205" y="3848652"/>
            <a:ext cx="6966697" cy="954107"/>
            <a:chOff x="189205" y="4405876"/>
            <a:chExt cx="6966697" cy="954107"/>
          </a:xfrm>
        </p:grpSpPr>
        <p:sp>
          <p:nvSpPr>
            <p:cNvPr id="32" name="Прямоугольник 31"/>
            <p:cNvSpPr/>
            <p:nvPr/>
          </p:nvSpPr>
          <p:spPr>
            <a:xfrm>
              <a:off x="189205" y="4543704"/>
              <a:ext cx="2485839" cy="738664"/>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uk-UA" sz="1400" dirty="0"/>
                <a:t>Бізнес має давати кошти на добрі справи </a:t>
              </a:r>
              <a:r>
                <a:rPr lang="uk-UA" sz="1400" dirty="0" smtClean="0"/>
                <a:t>просто тому, що вони в нього є</a:t>
              </a:r>
              <a:endParaRPr lang="uk-UA" sz="1400" dirty="0"/>
            </a:p>
          </p:txBody>
        </p:sp>
        <p:sp>
          <p:nvSpPr>
            <p:cNvPr id="33" name="Прямоугольник 32"/>
            <p:cNvSpPr/>
            <p:nvPr/>
          </p:nvSpPr>
          <p:spPr>
            <a:xfrm>
              <a:off x="3175115" y="4405876"/>
              <a:ext cx="3980787" cy="954107"/>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just"/>
              <a:r>
                <a:rPr lang="uk-UA" sz="1400" dirty="0" smtClean="0">
                  <a:ln w="0"/>
                  <a:solidFill>
                    <a:schemeClr val="tx1"/>
                  </a:solidFill>
                  <a:effectLst>
                    <a:outerShdw blurRad="38100" dist="19050" dir="2700000" algn="tl" rotWithShape="0">
                      <a:schemeClr val="dk1">
                        <a:alpha val="40000"/>
                      </a:schemeClr>
                    </a:outerShdw>
                  </a:effectLst>
                </a:rPr>
                <a:t>Бізнес дає підтримку коли вважає це за потрібне. Його необхідно зацікавити (рекламою, суспільною корисністю, лобіюванням, політичними дивідендами тощо)</a:t>
              </a:r>
              <a:endParaRPr lang="uk-UA" sz="1400" dirty="0">
                <a:ln w="0"/>
                <a:solidFill>
                  <a:schemeClr val="tx1"/>
                </a:solidFill>
                <a:effectLst>
                  <a:outerShdw blurRad="38100" dist="19050" dir="2700000" algn="tl" rotWithShape="0">
                    <a:schemeClr val="dk1">
                      <a:alpha val="40000"/>
                    </a:schemeClr>
                  </a:outerShdw>
                </a:effectLst>
              </a:endParaRPr>
            </a:p>
          </p:txBody>
        </p:sp>
        <p:cxnSp>
          <p:nvCxnSpPr>
            <p:cNvPr id="19" name="Прямая со стрелкой 18"/>
            <p:cNvCxnSpPr>
              <a:stCxn id="32" idx="3"/>
              <a:endCxn id="33" idx="1"/>
            </p:cNvCxnSpPr>
            <p:nvPr/>
          </p:nvCxnSpPr>
          <p:spPr>
            <a:xfrm flipV="1">
              <a:off x="2675044" y="4882930"/>
              <a:ext cx="500071" cy="301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40" name="Группа 39"/>
          <p:cNvGrpSpPr/>
          <p:nvPr/>
        </p:nvGrpSpPr>
        <p:grpSpPr>
          <a:xfrm>
            <a:off x="173114" y="4898085"/>
            <a:ext cx="6991172" cy="523220"/>
            <a:chOff x="189205" y="4543704"/>
            <a:chExt cx="6991172" cy="523220"/>
          </a:xfrm>
        </p:grpSpPr>
        <p:sp>
          <p:nvSpPr>
            <p:cNvPr id="41" name="Прямоугольник 40"/>
            <p:cNvSpPr/>
            <p:nvPr/>
          </p:nvSpPr>
          <p:spPr>
            <a:xfrm>
              <a:off x="189205" y="4543704"/>
              <a:ext cx="2485839" cy="523220"/>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uk-UA" sz="1400" dirty="0"/>
                <a:t>Бізнес </a:t>
              </a:r>
              <a:r>
                <a:rPr lang="uk-UA" sz="1400" dirty="0" smtClean="0"/>
                <a:t>абсолютно </a:t>
              </a:r>
              <a:r>
                <a:rPr lang="uk-UA" sz="1400" dirty="0" err="1" smtClean="0"/>
                <a:t>егоїстичен</a:t>
              </a:r>
              <a:r>
                <a:rPr lang="uk-UA" sz="1400" dirty="0" smtClean="0"/>
                <a:t> і нічого не буде давати</a:t>
              </a:r>
              <a:endParaRPr lang="uk-UA" sz="1400" dirty="0"/>
            </a:p>
          </p:txBody>
        </p:sp>
        <p:sp>
          <p:nvSpPr>
            <p:cNvPr id="42" name="Прямоугольник 41"/>
            <p:cNvSpPr/>
            <p:nvPr/>
          </p:nvSpPr>
          <p:spPr>
            <a:xfrm>
              <a:off x="3199590" y="4543704"/>
              <a:ext cx="3980787" cy="523220"/>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just"/>
              <a:r>
                <a:rPr lang="uk-UA" sz="1400" dirty="0" smtClean="0">
                  <a:ln w="0"/>
                  <a:solidFill>
                    <a:schemeClr val="tx1"/>
                  </a:solidFill>
                  <a:effectLst>
                    <a:outerShdw blurRad="38100" dist="19050" dir="2700000" algn="tl" rotWithShape="0">
                      <a:schemeClr val="dk1">
                        <a:alpha val="40000"/>
                      </a:schemeClr>
                    </a:outerShdw>
                  </a:effectLst>
                </a:rPr>
                <a:t>В бізнесі є різні люди. Для егоїстів треба пояснити їх зацікавленість. Для інших – </a:t>
              </a:r>
              <a:r>
                <a:rPr lang="uk-UA" sz="1400" dirty="0" err="1" smtClean="0">
                  <a:ln w="0"/>
                  <a:solidFill>
                    <a:schemeClr val="tx1"/>
                  </a:solidFill>
                  <a:effectLst>
                    <a:outerShdw blurRad="38100" dist="19050" dir="2700000" algn="tl" rotWithShape="0">
                      <a:schemeClr val="dk1">
                        <a:alpha val="40000"/>
                      </a:schemeClr>
                    </a:outerShdw>
                  </a:effectLst>
                </a:rPr>
                <a:t>суспільн</a:t>
              </a:r>
              <a:r>
                <a:rPr lang="uk-UA" sz="1400" dirty="0" smtClean="0">
                  <a:ln w="0"/>
                  <a:solidFill>
                    <a:schemeClr val="tx1"/>
                  </a:solidFill>
                  <a:effectLst>
                    <a:outerShdw blurRad="38100" dist="19050" dir="2700000" algn="tl" rotWithShape="0">
                      <a:schemeClr val="dk1">
                        <a:alpha val="40000"/>
                      </a:schemeClr>
                    </a:outerShdw>
                  </a:effectLst>
                </a:rPr>
                <a:t> користь</a:t>
              </a:r>
              <a:endParaRPr lang="uk-UA" sz="1400" dirty="0">
                <a:ln w="0"/>
                <a:solidFill>
                  <a:schemeClr val="tx1"/>
                </a:solidFill>
                <a:effectLst>
                  <a:outerShdw blurRad="38100" dist="19050" dir="2700000" algn="tl" rotWithShape="0">
                    <a:schemeClr val="dk1">
                      <a:alpha val="40000"/>
                    </a:schemeClr>
                  </a:outerShdw>
                </a:effectLst>
              </a:endParaRPr>
            </a:p>
          </p:txBody>
        </p:sp>
        <p:cxnSp>
          <p:nvCxnSpPr>
            <p:cNvPr id="43" name="Прямая со стрелкой 42"/>
            <p:cNvCxnSpPr>
              <a:stCxn id="41" idx="3"/>
              <a:endCxn id="42" idx="1"/>
            </p:cNvCxnSpPr>
            <p:nvPr/>
          </p:nvCxnSpPr>
          <p:spPr>
            <a:xfrm>
              <a:off x="2675044" y="4805314"/>
              <a:ext cx="5245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821799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Взаємодія з бізнесом</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22</a:t>
            </a:fld>
            <a:endParaRPr lang="ru-RU" sz="1600" b="1" dirty="0">
              <a:solidFill>
                <a:schemeClr val="tx1"/>
              </a:solidFill>
            </a:endParaRPr>
          </a:p>
        </p:txBody>
      </p:sp>
      <p:sp>
        <p:nvSpPr>
          <p:cNvPr id="29" name="Прямоугольник 28"/>
          <p:cNvSpPr/>
          <p:nvPr/>
        </p:nvSpPr>
        <p:spPr>
          <a:xfrm>
            <a:off x="368325" y="5761385"/>
            <a:ext cx="8342572" cy="584775"/>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marL="90488" lvl="1" algn="ctr"/>
            <a:r>
              <a:rPr lang="uk-UA" sz="1600" dirty="0" smtClean="0">
                <a:ln w="0"/>
                <a:solidFill>
                  <a:schemeClr val="tx1"/>
                </a:solidFill>
                <a:effectLst>
                  <a:outerShdw blurRad="38100" dist="19050" dir="2700000" algn="tl" rotWithShape="0">
                    <a:schemeClr val="dk1">
                      <a:alpha val="40000"/>
                    </a:schemeClr>
                  </a:outerShdw>
                </a:effectLst>
              </a:rPr>
              <a:t>Потенціал взаємодії з бізнесом не вичерпано. Розвиток цього напрямку може надати ще один поштовх розвитку третього сектору в місті</a:t>
            </a:r>
            <a:endParaRPr lang="uk-UA" sz="1600" dirty="0">
              <a:ln w="0"/>
              <a:solidFill>
                <a:schemeClr val="tx1"/>
              </a:solidFill>
              <a:effectLst>
                <a:outerShdw blurRad="38100" dist="19050" dir="2700000" algn="tl" rotWithShape="0">
                  <a:schemeClr val="dk1">
                    <a:alpha val="40000"/>
                  </a:schemeClr>
                </a:outerShdw>
              </a:effectLst>
            </a:endParaRPr>
          </a:p>
        </p:txBody>
      </p:sp>
      <p:sp>
        <p:nvSpPr>
          <p:cNvPr id="10" name="Прямоугольник 9"/>
          <p:cNvSpPr/>
          <p:nvPr/>
        </p:nvSpPr>
        <p:spPr>
          <a:xfrm>
            <a:off x="251520" y="692696"/>
            <a:ext cx="3744416" cy="160043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uk-UA" sz="1400" b="1" dirty="0"/>
              <a:t>Простота </a:t>
            </a:r>
            <a:r>
              <a:rPr lang="uk-UA" sz="1400" b="1" dirty="0" smtClean="0"/>
              <a:t>співпраці</a:t>
            </a:r>
          </a:p>
          <a:p>
            <a:r>
              <a:rPr lang="uk-UA" sz="1400" dirty="0" smtClean="0"/>
              <a:t>Представники </a:t>
            </a:r>
            <a:r>
              <a:rPr lang="uk-UA" sz="1400" dirty="0"/>
              <a:t>бізнесу на відміну від інших донорів не вимагають виконання складних процедур. Не потрібно писати і заповнювати складні форми. Часто достатньо зустрічі, або навіть </a:t>
            </a:r>
            <a:r>
              <a:rPr lang="uk-UA" sz="1400" dirty="0" err="1"/>
              <a:t>мейла</a:t>
            </a:r>
            <a:r>
              <a:rPr lang="uk-UA" sz="1400" dirty="0"/>
              <a:t> для розуміння перспективи </a:t>
            </a:r>
            <a:r>
              <a:rPr lang="uk-UA" sz="1400" dirty="0" smtClean="0"/>
              <a:t>співпраці</a:t>
            </a:r>
            <a:endParaRPr lang="uk-UA" sz="1400" dirty="0"/>
          </a:p>
        </p:txBody>
      </p:sp>
      <p:sp>
        <p:nvSpPr>
          <p:cNvPr id="30" name="Прямоугольник 29"/>
          <p:cNvSpPr/>
          <p:nvPr/>
        </p:nvSpPr>
        <p:spPr>
          <a:xfrm>
            <a:off x="297822" y="2592371"/>
            <a:ext cx="3698113" cy="5232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uk-UA" sz="1400" dirty="0" smtClean="0"/>
              <a:t>Рішення приймається швидше і воно часто чітке і зрозуміле</a:t>
            </a:r>
            <a:endParaRPr lang="uk-UA" sz="1400" dirty="0"/>
          </a:p>
        </p:txBody>
      </p:sp>
      <p:cxnSp>
        <p:nvCxnSpPr>
          <p:cNvPr id="21" name="Соединительная линия уступом 20"/>
          <p:cNvCxnSpPr>
            <a:stCxn id="10" idx="2"/>
            <a:endCxn id="30" idx="0"/>
          </p:cNvCxnSpPr>
          <p:nvPr/>
        </p:nvCxnSpPr>
        <p:spPr>
          <a:xfrm rot="16200000" flipH="1">
            <a:off x="1985685" y="2431176"/>
            <a:ext cx="299237" cy="2315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Прямоугольник 34"/>
          <p:cNvSpPr/>
          <p:nvPr/>
        </p:nvSpPr>
        <p:spPr>
          <a:xfrm>
            <a:off x="4345389" y="692696"/>
            <a:ext cx="2170827" cy="160043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uk-UA" sz="1400" b="1" dirty="0" smtClean="0"/>
              <a:t>Важливість особистих контактів</a:t>
            </a:r>
          </a:p>
          <a:p>
            <a:r>
              <a:rPr lang="uk-UA" sz="1400" dirty="0" smtClean="0"/>
              <a:t>Рішення про підтримку/</a:t>
            </a:r>
            <a:r>
              <a:rPr lang="uk-UA" sz="1400" dirty="0" err="1" smtClean="0"/>
              <a:t>непідтримку</a:t>
            </a:r>
            <a:r>
              <a:rPr lang="uk-UA" sz="1400" dirty="0" smtClean="0"/>
              <a:t>  приймає конкретна людина часто без всяких процедур</a:t>
            </a:r>
          </a:p>
        </p:txBody>
      </p:sp>
      <p:sp>
        <p:nvSpPr>
          <p:cNvPr id="36" name="Прямоугольник 35"/>
          <p:cNvSpPr/>
          <p:nvPr/>
        </p:nvSpPr>
        <p:spPr>
          <a:xfrm>
            <a:off x="4345389" y="2545016"/>
            <a:ext cx="2170827" cy="116955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uk-UA" sz="1400" dirty="0" smtClean="0"/>
              <a:t>Потрібне налагодження особистих контактів і репутація (довіра бізнесу) – необхідні умови співпраці</a:t>
            </a:r>
            <a:endParaRPr lang="uk-UA" sz="1400" dirty="0"/>
          </a:p>
        </p:txBody>
      </p:sp>
      <p:cxnSp>
        <p:nvCxnSpPr>
          <p:cNvPr id="23" name="Соединительная линия уступом 22"/>
          <p:cNvCxnSpPr>
            <a:stCxn id="35" idx="2"/>
            <a:endCxn id="36" idx="0"/>
          </p:cNvCxnSpPr>
          <p:nvPr/>
        </p:nvCxnSpPr>
        <p:spPr>
          <a:xfrm rot="5400000">
            <a:off x="5304862" y="2419075"/>
            <a:ext cx="251882" cy="1270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Прямоугольник 38"/>
          <p:cNvSpPr/>
          <p:nvPr/>
        </p:nvSpPr>
        <p:spPr>
          <a:xfrm>
            <a:off x="6732240" y="730656"/>
            <a:ext cx="2339752" cy="5232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uk-UA" sz="1400" dirty="0" smtClean="0"/>
              <a:t>Наявність меркантильних інтересів в бізнесу</a:t>
            </a:r>
            <a:endParaRPr lang="uk-UA" sz="1400" dirty="0"/>
          </a:p>
        </p:txBody>
      </p:sp>
      <p:sp>
        <p:nvSpPr>
          <p:cNvPr id="60" name="Прямоугольник 59"/>
          <p:cNvSpPr/>
          <p:nvPr/>
        </p:nvSpPr>
        <p:spPr>
          <a:xfrm>
            <a:off x="6732240" y="1539369"/>
            <a:ext cx="2339752" cy="116955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uk-UA" sz="1400" dirty="0" smtClean="0"/>
              <a:t>Пропозиції необхідно будувати виходячи з інтересів бізнесу (реклама, лобіювання певних інтересів тощо)</a:t>
            </a:r>
            <a:endParaRPr lang="uk-UA" sz="1400" dirty="0"/>
          </a:p>
        </p:txBody>
      </p:sp>
      <p:cxnSp>
        <p:nvCxnSpPr>
          <p:cNvPr id="14361" name="Прямая со стрелкой 14360"/>
          <p:cNvCxnSpPr/>
          <p:nvPr/>
        </p:nvCxnSpPr>
        <p:spPr>
          <a:xfrm>
            <a:off x="7902116" y="1237505"/>
            <a:ext cx="0" cy="2854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Прямоугольник 62"/>
          <p:cNvSpPr/>
          <p:nvPr/>
        </p:nvSpPr>
        <p:spPr>
          <a:xfrm>
            <a:off x="251520" y="4057311"/>
            <a:ext cx="8672567" cy="116955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uk-UA" sz="1400" dirty="0" smtClean="0"/>
              <a:t>Потреба в чітких формулюваннях і критеріях – бізнес звик працювати мовою бізнес-планів і критеріїв успішності. Пропозиції треба давати відповідною мовою</a:t>
            </a:r>
          </a:p>
          <a:p>
            <a:endParaRPr lang="uk-UA" sz="1400" dirty="0"/>
          </a:p>
          <a:p>
            <a:r>
              <a:rPr lang="uk-UA" sz="1400" dirty="0" smtClean="0"/>
              <a:t>Бізнес не даючи грошей, може допомогти матеріальними речами – починаючи від цукерок на свято і закінчуючи оплатою оренди/придбання дорого обладнання</a:t>
            </a:r>
            <a:endParaRPr lang="uk-UA" sz="1400" dirty="0"/>
          </a:p>
        </p:txBody>
      </p:sp>
      <p:sp>
        <p:nvSpPr>
          <p:cNvPr id="64" name="TextBox 63"/>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2489382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fontScale="90000"/>
          </a:bodyPr>
          <a:lstStyle/>
          <a:p>
            <a:pPr lvl="0" algn="l">
              <a:defRPr/>
            </a:pPr>
            <a:r>
              <a:rPr lang="uk-UA" sz="2400" b="1" dirty="0" smtClean="0">
                <a:solidFill>
                  <a:schemeClr val="bg1"/>
                </a:solidFill>
                <a:latin typeface="Arial" pitchFamily="34" charset="0"/>
                <a:cs typeface="Arial" pitchFamily="34" charset="0"/>
              </a:rPr>
              <a:t>Організаційний розвиток і коментарі до результатів</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23</a:t>
            </a:fld>
            <a:endParaRPr lang="ru-RU" sz="1600" b="1" dirty="0">
              <a:solidFill>
                <a:schemeClr val="tx1"/>
              </a:solidFill>
            </a:endParaRPr>
          </a:p>
        </p:txBody>
      </p:sp>
      <p:sp>
        <p:nvSpPr>
          <p:cNvPr id="3" name="TextBox 2"/>
          <p:cNvSpPr txBox="1"/>
          <p:nvPr/>
        </p:nvSpPr>
        <p:spPr>
          <a:xfrm>
            <a:off x="251520" y="764704"/>
            <a:ext cx="8672567" cy="5262979"/>
          </a:xfrm>
          <a:prstGeom prst="rect">
            <a:avLst/>
          </a:prstGeom>
          <a:noFill/>
        </p:spPr>
        <p:txBody>
          <a:bodyPr wrap="square" rtlCol="0">
            <a:spAutoFit/>
          </a:bodyPr>
          <a:lstStyle/>
          <a:p>
            <a:pPr marL="285750" indent="-285750" algn="just">
              <a:buFontTx/>
              <a:buChar char="-"/>
            </a:pPr>
            <a:r>
              <a:rPr lang="uk-UA" sz="1400" dirty="0" smtClean="0"/>
              <a:t>Про організаційний розвиток знають тільки як про «розвиток організацій». Жодних критеріїв, складових тощо. Тільки одне згадування на дві групи про стратегію.</a:t>
            </a:r>
          </a:p>
          <a:p>
            <a:pPr marL="285750" indent="-285750" algn="just">
              <a:buFontTx/>
              <a:buChar char="-"/>
            </a:pPr>
            <a:r>
              <a:rPr lang="uk-UA" sz="1400" dirty="0" smtClean="0"/>
              <a:t>Організації не будують стратегій, орієнтуються лише на поточні завдання та/або ідеї</a:t>
            </a:r>
          </a:p>
          <a:p>
            <a:pPr marL="285750" indent="-285750" algn="just">
              <a:buFontTx/>
              <a:buChar char="-"/>
            </a:pPr>
            <a:r>
              <a:rPr lang="uk-UA" sz="1400" dirty="0" smtClean="0"/>
              <a:t>Більш-менш стабільну структуру має дуже невелика частка організацій</a:t>
            </a:r>
          </a:p>
          <a:p>
            <a:pPr marL="285750" indent="-285750" algn="just">
              <a:buFontTx/>
              <a:buChar char="-"/>
            </a:pPr>
            <a:r>
              <a:rPr lang="uk-UA" sz="1400" dirty="0" smtClean="0"/>
              <a:t>Системної роботи з інформацією, донорами, </a:t>
            </a:r>
            <a:r>
              <a:rPr lang="uk-UA" sz="1400" dirty="0" err="1" smtClean="0"/>
              <a:t>стратегуванням</a:t>
            </a:r>
            <a:r>
              <a:rPr lang="uk-UA" sz="1400" dirty="0" smtClean="0"/>
              <a:t> ведуть дуже небагато організацій, проте з’являється розуміння, що воно потрібно. </a:t>
            </a:r>
          </a:p>
          <a:p>
            <a:pPr marL="285750" indent="-285750" algn="just">
              <a:buFontTx/>
              <a:buChar char="-"/>
            </a:pPr>
            <a:r>
              <a:rPr lang="uk-UA" sz="1400" dirty="0" smtClean="0"/>
              <a:t>Відсутність стратегії породжує легку керованість третім сектором з боку будь-якої більш системної і стратегічної структури (щоправда влада не намагається цього зробити, або робить це на стільки </a:t>
            </a:r>
            <a:r>
              <a:rPr lang="uk-UA" sz="1400" dirty="0" err="1" smtClean="0"/>
              <a:t>професійно</a:t>
            </a:r>
            <a:r>
              <a:rPr lang="uk-UA" sz="1400" dirty="0" smtClean="0"/>
              <a:t>, що взяття під контроль просто ніхто не помітив)</a:t>
            </a:r>
          </a:p>
          <a:p>
            <a:pPr marL="285750" indent="-285750" algn="just">
              <a:buFontTx/>
              <a:buChar char="-"/>
            </a:pPr>
            <a:r>
              <a:rPr lang="uk-UA" sz="1400" dirty="0" smtClean="0"/>
              <a:t>В організацій немає спільних цілей (окрім допомоги АТО), тож немає сенсу об’єднуватись. Зміни, які лобіюють громадські організації більше схожі на броунівський рух. Щоправда, є певне погодження щодо загальних цінностей (демократія, патріотизм), проте деталізація цілей одразу призводить до непорозумінь</a:t>
            </a:r>
          </a:p>
          <a:p>
            <a:pPr marL="285750" indent="-285750" algn="just">
              <a:buFontTx/>
              <a:buChar char="-"/>
            </a:pPr>
            <a:r>
              <a:rPr lang="uk-UA" sz="1400" dirty="0" smtClean="0"/>
              <a:t>Стратегічних союзів між організаціями теж немає (бо немає стратегії), проте існує практика спільного виконання проектів, лобіювання певних інтересів тощо.</a:t>
            </a:r>
          </a:p>
          <a:p>
            <a:pPr marL="285750" indent="-285750" algn="just">
              <a:buFontTx/>
              <a:buChar char="-"/>
            </a:pPr>
            <a:r>
              <a:rPr lang="uk-UA" sz="1400" dirty="0" smtClean="0"/>
              <a:t>Взаємодія з владою ускладняється невмінням працювати з владою (незнанням процедур), взаємодія з бізнесом – нерозумінням цінностей і підходів в бізнесі. Проте в місті наявні організації, які вміють працювати з владою та/або бізнесом. Також існує запит на інформацію щодо таких підходів, тож імовірно частка спеціалістів по співпраці з владою/бізнесом збільшиться, особливо якщо будуть проведені відповідні тренінги</a:t>
            </a:r>
          </a:p>
          <a:p>
            <a:pPr algn="just"/>
            <a:endParaRPr lang="uk-UA" sz="1400" dirty="0" smtClean="0"/>
          </a:p>
          <a:p>
            <a:pPr algn="ctr"/>
            <a:r>
              <a:rPr lang="uk-UA" sz="1400" b="1" i="1" dirty="0" smtClean="0">
                <a:solidFill>
                  <a:srgbClr val="C00000"/>
                </a:solidFill>
              </a:rPr>
              <a:t>При бурхливому розвитку «третього сектору» за минулий рік, може бути такий само швидкий занепад у разі якщо не будуть знайдені нові цілі і цінності для громадянського суспільства в цілому.</a:t>
            </a:r>
            <a:r>
              <a:rPr lang="uk-UA" sz="1400" b="1" i="1" dirty="0" smtClean="0"/>
              <a:t> </a:t>
            </a:r>
          </a:p>
        </p:txBody>
      </p:sp>
      <p:sp>
        <p:nvSpPr>
          <p:cNvPr id="22" name="TextBox 21"/>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1140804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bwMode="auto">
          <a:xfrm>
            <a:off x="0" y="0"/>
            <a:ext cx="4500563" cy="115252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1267" name="Rectangle 2"/>
          <p:cNvSpPr txBox="1">
            <a:spLocks noChangeArrowheads="1"/>
          </p:cNvSpPr>
          <p:nvPr/>
        </p:nvSpPr>
        <p:spPr bwMode="auto">
          <a:xfrm>
            <a:off x="107504" y="3869419"/>
            <a:ext cx="9144000" cy="17999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400" dirty="0" smtClean="0"/>
              <a:t>067 249 49 67</a:t>
            </a:r>
          </a:p>
          <a:p>
            <a:pPr algn="ctr"/>
            <a:r>
              <a:rPr lang="en-US" sz="2400" dirty="0" smtClean="0">
                <a:hlinkClick r:id="rId2"/>
              </a:rPr>
              <a:t>vectorinfo@gmail.com</a:t>
            </a:r>
            <a:r>
              <a:rPr lang="en-US" sz="2400" dirty="0" smtClean="0"/>
              <a:t> </a:t>
            </a:r>
          </a:p>
          <a:p>
            <a:pPr algn="ctr"/>
            <a:r>
              <a:rPr lang="en-US" sz="2400" dirty="0" smtClean="0">
                <a:hlinkClick r:id="rId3"/>
              </a:rPr>
              <a:t>http://activegroup.com.ua/</a:t>
            </a:r>
            <a:endParaRPr lang="en-US" sz="2400" dirty="0" smtClean="0"/>
          </a:p>
          <a:p>
            <a:pPr algn="ctr"/>
            <a:endParaRPr lang="uk-UA" sz="2400" dirty="0"/>
          </a:p>
        </p:txBody>
      </p:sp>
      <p:sp>
        <p:nvSpPr>
          <p:cNvPr id="12291" name="Rectangle 2"/>
          <p:cNvSpPr txBox="1">
            <a:spLocks noChangeArrowheads="1"/>
          </p:cNvSpPr>
          <p:nvPr/>
        </p:nvSpPr>
        <p:spPr bwMode="auto">
          <a:xfrm>
            <a:off x="958974" y="2204864"/>
            <a:ext cx="7019925" cy="1008112"/>
          </a:xfrm>
          <a:prstGeom prst="rect">
            <a:avLst/>
          </a:prstGeom>
          <a:solidFill>
            <a:schemeClr val="bg1">
              <a:alpha val="47842"/>
            </a:schemeClr>
          </a:solidFill>
          <a:ln w="9525">
            <a:noFill/>
            <a:miter lim="800000"/>
            <a:headEnd/>
            <a:tailEnd/>
          </a:ln>
        </p:spPr>
        <p:txBody>
          <a:bodyPr anchor="ctr"/>
          <a:lstStyle/>
          <a:p>
            <a:pPr algn="ctr" eaLnBrk="0" hangingPunct="0">
              <a:defRPr/>
            </a:pPr>
            <a:r>
              <a:rPr lang="uk-UA" sz="3800" b="1" dirty="0" smtClean="0">
                <a:solidFill>
                  <a:srgbClr val="A82324"/>
                </a:solidFill>
              </a:rPr>
              <a:t>Дякуємо за увагу</a:t>
            </a:r>
            <a:endParaRPr lang="uk-UA" sz="3800" b="1" dirty="0">
              <a:solidFill>
                <a:srgbClr val="A82324"/>
              </a:solidFill>
            </a:endParaRPr>
          </a:p>
        </p:txBody>
      </p:sp>
      <p:pic>
        <p:nvPicPr>
          <p:cNvPr id="11269" name="Picture 2" descr="J:\docs\работа\Актив-груп\logo.gif"/>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529263" y="22225"/>
            <a:ext cx="2571750" cy="1103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270" name="TextBox 14"/>
          <p:cNvSpPr txBox="1">
            <a:spLocks noChangeArrowheads="1"/>
          </p:cNvSpPr>
          <p:nvPr/>
        </p:nvSpPr>
        <p:spPr bwMode="auto">
          <a:xfrm>
            <a:off x="0" y="260350"/>
            <a:ext cx="4500563"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uk-UA" sz="2000" b="1">
                <a:solidFill>
                  <a:schemeClr val="bg1"/>
                </a:solidFill>
              </a:rPr>
              <a:t>Центр досліджень </a:t>
            </a:r>
          </a:p>
          <a:p>
            <a:pPr algn="ctr" eaLnBrk="1" hangingPunct="1"/>
            <a:r>
              <a:rPr lang="uk-UA" sz="2000" b="1">
                <a:solidFill>
                  <a:schemeClr val="bg1"/>
                </a:solidFill>
              </a:rPr>
              <a:t>і комунікацій</a:t>
            </a:r>
            <a:endParaRPr lang="uk-UA" sz="2000"/>
          </a:p>
        </p:txBody>
      </p:sp>
      <p:cxnSp>
        <p:nvCxnSpPr>
          <p:cNvPr id="17" name="Прямая соединительная линия 16"/>
          <p:cNvCxnSpPr/>
          <p:nvPr/>
        </p:nvCxnSpPr>
        <p:spPr>
          <a:xfrm>
            <a:off x="0" y="114300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0" y="6308725"/>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4" name="Прямоугольник 13"/>
          <p:cNvSpPr/>
          <p:nvPr/>
        </p:nvSpPr>
        <p:spPr bwMode="auto">
          <a:xfrm>
            <a:off x="0" y="6308725"/>
            <a:ext cx="4500563" cy="54927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1274" name="TextBox 15"/>
          <p:cNvSpPr txBox="1">
            <a:spLocks noChangeArrowheads="1"/>
          </p:cNvSpPr>
          <p:nvPr/>
        </p:nvSpPr>
        <p:spPr bwMode="auto">
          <a:xfrm>
            <a:off x="5399088" y="6383338"/>
            <a:ext cx="27368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2000" b="1" dirty="0" err="1" smtClean="0"/>
              <a:t>Травень</a:t>
            </a:r>
            <a:r>
              <a:rPr lang="ru-RU" sz="2000" b="1" dirty="0" smtClean="0"/>
              <a:t>, 2015</a:t>
            </a:r>
            <a:r>
              <a:rPr lang="en-US" sz="2000" b="1" dirty="0" smtClean="0"/>
              <a:t> </a:t>
            </a:r>
            <a:r>
              <a:rPr lang="ru-RU" sz="2000" b="1" dirty="0" err="1"/>
              <a:t>рік</a:t>
            </a:r>
            <a:endParaRPr lang="ru-RU" sz="2000" b="1" dirty="0"/>
          </a:p>
        </p:txBody>
      </p:sp>
      <p:sp>
        <p:nvSpPr>
          <p:cNvPr id="11275" name="Прямоугольник 17"/>
          <p:cNvSpPr>
            <a:spLocks noChangeArrowheads="1"/>
          </p:cNvSpPr>
          <p:nvPr/>
        </p:nvSpPr>
        <p:spPr bwMode="auto">
          <a:xfrm>
            <a:off x="34925" y="6372225"/>
            <a:ext cx="43211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uk-UA" sz="2400" b="1" dirty="0" smtClean="0">
                <a:solidFill>
                  <a:schemeClr val="bg1"/>
                </a:solidFill>
              </a:rPr>
              <a:t>м. Вінниця, м. Київ</a:t>
            </a:r>
            <a:endParaRPr lang="uk-UA" sz="2400" dirty="0">
              <a:solidFill>
                <a:schemeClr val="bg1"/>
              </a:solidFill>
            </a:endParaRPr>
          </a:p>
        </p:txBody>
      </p:sp>
    </p:spTree>
    <p:extLst>
      <p:ext uri="{BB962C8B-B14F-4D97-AF65-F5344CB8AC3E}">
        <p14:creationId xmlns:p14="http://schemas.microsoft.com/office/powerpoint/2010/main" xmlns="" val="668773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Оцінка кількості організацій</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3</a:t>
            </a:fld>
            <a:endParaRPr lang="ru-RU" sz="1600" b="1" dirty="0">
              <a:solidFill>
                <a:schemeClr val="tx1"/>
              </a:solidFill>
            </a:endParaRPr>
          </a:p>
        </p:txBody>
      </p:sp>
      <p:sp>
        <p:nvSpPr>
          <p:cNvPr id="3" name="Прямоугольник 2"/>
          <p:cNvSpPr/>
          <p:nvPr/>
        </p:nvSpPr>
        <p:spPr>
          <a:xfrm>
            <a:off x="251520" y="1044437"/>
            <a:ext cx="4777940" cy="4770537"/>
          </a:xfrm>
          <a:prstGeom prst="rect">
            <a:avLst/>
          </a:prstGeom>
        </p:spPr>
        <p:txBody>
          <a:bodyPr wrap="square">
            <a:spAutoFit/>
          </a:bodyPr>
          <a:lstStyle/>
          <a:p>
            <a:pPr algn="just"/>
            <a:r>
              <a:rPr lang="uk-UA" sz="1600" dirty="0" smtClean="0"/>
              <a:t>Офіційно в Вінниці зареєстровано 998 організацій (за даними сайту ОДА станом на червень 2014р).  В той час за відгуками учасників груп, кількість реально працюючих – в межах 20. Найбільша оцінка звучала як «десятки». Реальний вплив на процес в місті мають одиниці, решта і не прагне впливати, обмежуючись «захистом прав і інтересів членів організації».</a:t>
            </a:r>
          </a:p>
          <a:p>
            <a:pPr algn="just"/>
            <a:endParaRPr lang="uk-UA" sz="1600" dirty="0" smtClean="0"/>
          </a:p>
          <a:p>
            <a:pPr algn="just"/>
            <a:r>
              <a:rPr lang="uk-UA" sz="1600" dirty="0" smtClean="0"/>
              <a:t>В той же час в місті існують жодним чином неформалізовані волонтерські групи, які проявляють активність більшу за більшість організацій разом взятих. Респонденти говорять про тенденцію до формалізації де-яких груп через реєстрацію організацій чи залучення до роботи в рамках існуючих. Причому у зв’язку з появою волонтерських груп, кількість таких організацій вимірюється теж десятками. </a:t>
            </a:r>
          </a:p>
        </p:txBody>
      </p:sp>
      <p:pic>
        <p:nvPicPr>
          <p:cNvPr id="7170" name="Picture 2" descr="http://www.apteka.ua/uploads/2013/07/35682.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436096" y="928658"/>
            <a:ext cx="3429000" cy="2743201"/>
          </a:xfrm>
          <a:prstGeom prst="rect">
            <a:avLst/>
          </a:prstGeom>
          <a:noFill/>
          <a:extLst>
            <a:ext uri="{909E8E84-426E-40DD-AFC4-6F175D3DCCD1}">
              <a14:hiddenFill xmlns:a14="http://schemas.microsoft.com/office/drawing/2010/main" xmlns="">
                <a:solidFill>
                  <a:srgbClr val="FFFFFF"/>
                </a:solidFill>
              </a14:hiddenFill>
            </a:ext>
          </a:extLst>
        </p:spPr>
      </p:pic>
      <p:sp>
        <p:nvSpPr>
          <p:cNvPr id="18" name="TextBox 17"/>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801223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Самооцінка «третього сектору»</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642918"/>
            <a:ext cx="4892679" cy="57148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endParaRPr>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4</a:t>
            </a:fld>
            <a:endParaRPr lang="ru-RU" sz="1600" b="1" dirty="0">
              <a:solidFill>
                <a:schemeClr val="tx1"/>
              </a:solidFill>
            </a:endParaRPr>
          </a:p>
        </p:txBody>
      </p:sp>
      <p:sp>
        <p:nvSpPr>
          <p:cNvPr id="3" name="Прямоугольник 2"/>
          <p:cNvSpPr/>
          <p:nvPr/>
        </p:nvSpPr>
        <p:spPr>
          <a:xfrm>
            <a:off x="2446338" y="845066"/>
            <a:ext cx="6477749" cy="2246769"/>
          </a:xfrm>
          <a:prstGeom prst="rect">
            <a:avLst/>
          </a:prstGeom>
        </p:spPr>
        <p:txBody>
          <a:bodyPr wrap="square">
            <a:spAutoFit/>
          </a:bodyPr>
          <a:lstStyle/>
          <a:p>
            <a:pPr algn="just"/>
            <a:r>
              <a:rPr lang="uk-UA" sz="1400" dirty="0" smtClean="0"/>
              <a:t>В цілому самооцінка «третього сектору» Вінниці позитивна. В якості орієнтира розвитку громадського суспільства «обраний» Львів. Відповідно така конкуренція є досить потужним стимулом розвитку (</a:t>
            </a:r>
            <a:r>
              <a:rPr lang="uk-UA" sz="1400" i="1" dirty="0" smtClean="0"/>
              <a:t>прим. Для розвитку громадського середовища Вінниці не важливо чи знають у Львові, про те, що частина вінницького «третього сектору» вважає, що з ними конкурує)</a:t>
            </a:r>
            <a:r>
              <a:rPr lang="uk-UA" sz="1400" dirty="0" smtClean="0"/>
              <a:t>. </a:t>
            </a:r>
          </a:p>
          <a:p>
            <a:pPr algn="just"/>
            <a:r>
              <a:rPr lang="uk-UA" sz="1400" dirty="0" smtClean="0"/>
              <a:t>Позитиву самооцінці додає оцінка з боку переселенців, які порівнюють стан «третього сектору» у Вінниці з його станом у Луганську, Донецьку чи Криму до початку окупації. </a:t>
            </a:r>
            <a:endParaRPr lang="uk-UA" sz="1400" dirty="0"/>
          </a:p>
          <a:p>
            <a:pPr algn="just"/>
            <a:endParaRPr lang="uk-UA" sz="1400" dirty="0" smtClean="0">
              <a:effectLst/>
            </a:endParaRPr>
          </a:p>
        </p:txBody>
      </p:sp>
      <p:pic>
        <p:nvPicPr>
          <p:cNvPr id="5122" name="Picture 2" descr="http://rozymashka.com.ua/content/uploads/images/%D1%81%D0%B0%D0%BC%D0%BE%D0%BE%D1%86%D1%96%D0%BD%D0%BA%D0%B0%281%29.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36539" y="845047"/>
            <a:ext cx="2209800" cy="2047876"/>
          </a:xfrm>
          <a:prstGeom prst="rect">
            <a:avLst/>
          </a:prstGeom>
          <a:noFill/>
          <a:extLst>
            <a:ext uri="{909E8E84-426E-40DD-AFC4-6F175D3DCCD1}">
              <a14:hiddenFill xmlns:a14="http://schemas.microsoft.com/office/drawing/2010/main" xmlns="">
                <a:solidFill>
                  <a:srgbClr val="FFFFFF"/>
                </a:solidFill>
              </a14:hiddenFill>
            </a:ext>
          </a:extLst>
        </p:spPr>
      </p:pic>
      <p:sp>
        <p:nvSpPr>
          <p:cNvPr id="4" name="Прямоугольник 3"/>
          <p:cNvSpPr/>
          <p:nvPr/>
        </p:nvSpPr>
        <p:spPr>
          <a:xfrm>
            <a:off x="395535" y="3091834"/>
            <a:ext cx="8528552" cy="3108543"/>
          </a:xfrm>
          <a:prstGeom prst="rect">
            <a:avLst/>
          </a:prstGeom>
        </p:spPr>
        <p:txBody>
          <a:bodyPr wrap="square">
            <a:spAutoFit/>
          </a:bodyPr>
          <a:lstStyle/>
          <a:p>
            <a:pPr algn="just"/>
            <a:r>
              <a:rPr lang="uk-UA" sz="1400" dirty="0"/>
              <a:t>З іншого боку, є очікування майбутньої кризи, пов’язаної з </a:t>
            </a:r>
            <a:r>
              <a:rPr lang="uk-UA" sz="1400" dirty="0" smtClean="0"/>
              <a:t>природнім відтоком </a:t>
            </a:r>
            <a:r>
              <a:rPr lang="uk-UA" sz="1400" dirty="0"/>
              <a:t>волонтерів АТО і занепадом «мирних» напрямків громадянської </a:t>
            </a:r>
            <a:r>
              <a:rPr lang="uk-UA" sz="1400" dirty="0" smtClean="0"/>
              <a:t>активності, який стався через переорієнтацією всього громадянського суспільства на перемогу. Хоча </a:t>
            </a:r>
          </a:p>
          <a:p>
            <a:pPr algn="just"/>
            <a:endParaRPr lang="ru-RU" sz="1400" dirty="0"/>
          </a:p>
          <a:p>
            <a:pPr algn="just"/>
            <a:r>
              <a:rPr lang="ru-RU" sz="1400" dirty="0" smtClean="0"/>
              <a:t>З</a:t>
            </a:r>
            <a:r>
              <a:rPr lang="uk-UA" sz="1400" dirty="0" smtClean="0"/>
              <a:t>’явилось розуміння можливості досягти потужних успіхів скоординованими діями невеликої групи людей. Що в свою чергу зменшило комунікацію між людьми. </a:t>
            </a:r>
          </a:p>
          <a:p>
            <a:pPr algn="just"/>
            <a:endParaRPr lang="ru-RU" sz="1400" dirty="0"/>
          </a:p>
          <a:p>
            <a:pPr algn="just"/>
            <a:r>
              <a:rPr lang="uk-UA" sz="1400" dirty="0" smtClean="0"/>
              <a:t>Всі респонденти переконані в потужному спалаху активності під час Майдану і після нього: бурхливі державницькі процеси, волонтери і волонтерські рухи додали багато «свіжої крові» в замкнуте до того середовище. Кількість людей в «третоьму секторі» збільшилась в рази. Зараз  за відгуками респондентів іде своєрідний «</a:t>
            </a:r>
            <a:r>
              <a:rPr lang="uk-UA" sz="1400" dirty="0" err="1" smtClean="0"/>
              <a:t>відкат</a:t>
            </a:r>
            <a:r>
              <a:rPr lang="uk-UA" sz="1400" dirty="0" smtClean="0"/>
              <a:t>» - зменшення активності через втомленість. </a:t>
            </a:r>
            <a:endParaRPr lang="ru-RU" sz="1400" dirty="0" smtClean="0"/>
          </a:p>
          <a:p>
            <a:pPr algn="just"/>
            <a:endParaRPr lang="ru-RU" sz="1400" dirty="0"/>
          </a:p>
          <a:p>
            <a:pPr algn="just"/>
            <a:r>
              <a:rPr lang="uk-UA" sz="1400" dirty="0" smtClean="0"/>
              <a:t>Проте ті активності, які залишаються проходять певну інституалізацію (вибудовують якусь структуру, інколи офіційно реєструються, знаходять партнерів або створюють об’єднання тощо)</a:t>
            </a:r>
          </a:p>
        </p:txBody>
      </p:sp>
      <p:sp>
        <p:nvSpPr>
          <p:cNvPr id="15" name="TextBox 14"/>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3200281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Труднощі третього сектору</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1970701" y="887884"/>
            <a:ext cx="2956833" cy="1532188"/>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Нестача грошей </a:t>
            </a:r>
            <a:r>
              <a:rPr lang="uk-UA" sz="1400" dirty="0" smtClean="0"/>
              <a:t>Учасники обидвох груп заявляють, що люди не можуть проявляти активність через нестачу часу, який забирає заробіток коштів або необхідністю відпочити після роботи</a:t>
            </a:r>
            <a:endParaRPr lang="uk-UA" sz="1400" dirty="0"/>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5</a:t>
            </a:fld>
            <a:endParaRPr lang="ru-RU" sz="1600" b="1" dirty="0">
              <a:solidFill>
                <a:schemeClr val="tx1"/>
              </a:solidFill>
            </a:endParaRPr>
          </a:p>
        </p:txBody>
      </p:sp>
      <p:sp>
        <p:nvSpPr>
          <p:cNvPr id="3" name="Прямоугольник 2"/>
          <p:cNvSpPr/>
          <p:nvPr/>
        </p:nvSpPr>
        <p:spPr>
          <a:xfrm>
            <a:off x="1959334" y="3096033"/>
            <a:ext cx="2956833" cy="181588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uk-UA" sz="1400" b="1" dirty="0" smtClean="0"/>
              <a:t>Відсутнє розуміння куди рухатись</a:t>
            </a:r>
            <a:r>
              <a:rPr lang="uk-UA" sz="1400" dirty="0" smtClean="0"/>
              <a:t>: загальне підвищене бажання працювати не знаходить собі використання. В результаті, потенційні активісти не знаходять собі заняття, енергія витрачається дарма, а люди розчаровуються і шукають собі нових занять. </a:t>
            </a:r>
            <a:endParaRPr lang="uk-UA" sz="1400" dirty="0">
              <a:effectLst/>
            </a:endParaRPr>
          </a:p>
        </p:txBody>
      </p:sp>
      <p:pic>
        <p:nvPicPr>
          <p:cNvPr id="2050" name="Picture 2" descr="http://school-world.com.ua/lib/wp-content/uploads/2012/02/1236878481_fist20of20money.gif"/>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67544" y="815060"/>
            <a:ext cx="1503157" cy="1677836"/>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2"/>
          <p:cNvSpPr txBox="1">
            <a:spLocks noChangeArrowheads="1"/>
          </p:cNvSpPr>
          <p:nvPr/>
        </p:nvSpPr>
        <p:spPr>
          <a:xfrm>
            <a:off x="5526116" y="732591"/>
            <a:ext cx="3361153" cy="1852764"/>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Використання </a:t>
            </a:r>
            <a:r>
              <a:rPr lang="uk-UA" sz="1400" dirty="0" smtClean="0"/>
              <a:t>Фінансова мотивація теж може мати місце при громадській роботі. При залученні волонтерів можна користуватись такою мотивацією, як можливістю здобути перший досвід роботи (без якого не беруть персонал), спосіб пошуку зав'язків для подальшої кар’єри тощо</a:t>
            </a:r>
            <a:endParaRPr lang="uk-UA" sz="1400" dirty="0"/>
          </a:p>
        </p:txBody>
      </p:sp>
      <p:cxnSp>
        <p:nvCxnSpPr>
          <p:cNvPr id="7" name="Прямая со стрелкой 6"/>
          <p:cNvCxnSpPr>
            <a:stCxn id="16" idx="3"/>
            <a:endCxn id="15" idx="1"/>
          </p:cNvCxnSpPr>
          <p:nvPr/>
        </p:nvCxnSpPr>
        <p:spPr>
          <a:xfrm>
            <a:off x="4927534" y="1653978"/>
            <a:ext cx="598582" cy="49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2"/>
          <p:cNvSpPr txBox="1">
            <a:spLocks noChangeArrowheads="1"/>
          </p:cNvSpPr>
          <p:nvPr/>
        </p:nvSpPr>
        <p:spPr>
          <a:xfrm>
            <a:off x="5526116" y="2782318"/>
            <a:ext cx="3361153" cy="143877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Використання </a:t>
            </a:r>
            <a:r>
              <a:rPr lang="uk-UA" sz="1400" dirty="0" smtClean="0"/>
              <a:t>Громадська активність може бути способом цікавої організації вільного часу </a:t>
            </a:r>
            <a:r>
              <a:rPr lang="uk-UA" sz="1400" i="1" dirty="0" smtClean="0"/>
              <a:t>(</a:t>
            </a:r>
            <a:r>
              <a:rPr lang="uk-UA" sz="1400" i="1" dirty="0"/>
              <a:t>Для цього необхідна відповідна інформаційна робота і відповідні теми громадської </a:t>
            </a:r>
            <a:r>
              <a:rPr lang="uk-UA" sz="1400" i="1" dirty="0" smtClean="0"/>
              <a:t>активності)</a:t>
            </a:r>
            <a:endParaRPr lang="uk-UA" sz="1400" i="1" dirty="0"/>
          </a:p>
        </p:txBody>
      </p:sp>
      <p:cxnSp>
        <p:nvCxnSpPr>
          <p:cNvPr id="17" name="Соединительная линия уступом 16"/>
          <p:cNvCxnSpPr>
            <a:stCxn id="16" idx="3"/>
            <a:endCxn id="18" idx="1"/>
          </p:cNvCxnSpPr>
          <p:nvPr/>
        </p:nvCxnSpPr>
        <p:spPr>
          <a:xfrm>
            <a:off x="4927534" y="1653978"/>
            <a:ext cx="598582" cy="184772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pic>
        <p:nvPicPr>
          <p:cNvPr id="2052" name="Picture 4" descr="http://business-ideal.ru/wp-content/uploads/2015/01/%D0%9F%D0%BE%D0%B8%D1%81%D0%BA-%D0%B1%D0%B8%D0%B7%D0%BD%D0%B5%D1%81-%D0%B8%D0%B4%D0%B5%D0%B8.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00353" y="3093645"/>
            <a:ext cx="1558981" cy="1558981"/>
          </a:xfrm>
          <a:prstGeom prst="rect">
            <a:avLst/>
          </a:prstGeom>
          <a:noFill/>
          <a:extLst>
            <a:ext uri="{909E8E84-426E-40DD-AFC4-6F175D3DCCD1}">
              <a14:hiddenFill xmlns:a14="http://schemas.microsoft.com/office/drawing/2010/main" xmlns="">
                <a:solidFill>
                  <a:srgbClr val="FFFFFF"/>
                </a:solidFill>
              </a14:hiddenFill>
            </a:ext>
          </a:extLst>
        </p:spPr>
      </p:pic>
      <p:cxnSp>
        <p:nvCxnSpPr>
          <p:cNvPr id="22" name="Соединительная линия уступом 21"/>
          <p:cNvCxnSpPr>
            <a:stCxn id="3" idx="3"/>
            <a:endCxn id="18" idx="2"/>
          </p:cNvCxnSpPr>
          <p:nvPr/>
        </p:nvCxnSpPr>
        <p:spPr>
          <a:xfrm>
            <a:off x="4916167" y="4003974"/>
            <a:ext cx="2290526" cy="217114"/>
          </a:xfrm>
          <a:prstGeom prst="bentConnector4">
            <a:avLst>
              <a:gd name="adj1" fmla="val 13315"/>
              <a:gd name="adj2" fmla="val 205290"/>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ectangle 2"/>
          <p:cNvSpPr txBox="1">
            <a:spLocks noChangeArrowheads="1"/>
          </p:cNvSpPr>
          <p:nvPr/>
        </p:nvSpPr>
        <p:spPr>
          <a:xfrm>
            <a:off x="5526116" y="4652626"/>
            <a:ext cx="3361153" cy="1356775"/>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Використання </a:t>
            </a:r>
            <a:r>
              <a:rPr lang="uk-UA" sz="1400" dirty="0" smtClean="0"/>
              <a:t>Необхідний пошук </a:t>
            </a:r>
            <a:r>
              <a:rPr lang="uk-UA" sz="1400" dirty="0" err="1" smtClean="0"/>
              <a:t>активностей</a:t>
            </a:r>
            <a:r>
              <a:rPr lang="uk-UA" sz="1400" dirty="0" smtClean="0"/>
              <a:t> «на будь-який смак. Для цього доцільно проводити різноманітні креативні зустрічі і запускати нові теми для розвитку</a:t>
            </a:r>
            <a:endParaRPr lang="uk-UA" sz="1400" i="1" dirty="0"/>
          </a:p>
        </p:txBody>
      </p:sp>
      <p:cxnSp>
        <p:nvCxnSpPr>
          <p:cNvPr id="25" name="Соединительная линия уступом 24"/>
          <p:cNvCxnSpPr>
            <a:stCxn id="3" idx="3"/>
            <a:endCxn id="28" idx="1"/>
          </p:cNvCxnSpPr>
          <p:nvPr/>
        </p:nvCxnSpPr>
        <p:spPr>
          <a:xfrm>
            <a:off x="4916167" y="4003974"/>
            <a:ext cx="609949" cy="132704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326196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Труднощі третього сектору</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1907704" y="1021650"/>
            <a:ext cx="2956833" cy="115131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Відсутність роботи зі ЗМІ. </a:t>
            </a:r>
            <a:r>
              <a:rPr lang="uk-UA" sz="1400" dirty="0" smtClean="0"/>
              <a:t>Активісти не вміють і </a:t>
            </a:r>
            <a:r>
              <a:rPr lang="uk-UA" sz="1400" dirty="0"/>
              <a:t>не </a:t>
            </a:r>
            <a:r>
              <a:rPr lang="uk-UA" sz="1400" dirty="0" smtClean="0"/>
              <a:t>хочуть працювати зі ЗМІ. При цьому ображаються, що про їх активність ніхто не знає</a:t>
            </a:r>
            <a:endParaRPr lang="uk-UA" sz="1400" dirty="0"/>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6</a:t>
            </a:fld>
            <a:endParaRPr lang="ru-RU" sz="1600" b="1" dirty="0">
              <a:solidFill>
                <a:schemeClr val="tx1"/>
              </a:solidFill>
            </a:endParaRPr>
          </a:p>
        </p:txBody>
      </p:sp>
      <p:sp>
        <p:nvSpPr>
          <p:cNvPr id="15" name="Rectangle 2"/>
          <p:cNvSpPr txBox="1">
            <a:spLocks noChangeArrowheads="1"/>
          </p:cNvSpPr>
          <p:nvPr/>
        </p:nvSpPr>
        <p:spPr>
          <a:xfrm>
            <a:off x="5364088" y="1021650"/>
            <a:ext cx="3361153" cy="752193"/>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dirty="0" smtClean="0"/>
              <a:t>Про діяльність не знають не лише у широкому суспільстві, а навіть партнери і представники цільових аудиторій</a:t>
            </a:r>
            <a:endParaRPr lang="uk-UA" sz="1400" dirty="0"/>
          </a:p>
        </p:txBody>
      </p:sp>
      <p:pic>
        <p:nvPicPr>
          <p:cNvPr id="3074" name="Picture 2" descr="http://humant.claw.ru/images/16.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29995" y="887884"/>
            <a:ext cx="1367557" cy="1493372"/>
          </a:xfrm>
          <a:prstGeom prst="rect">
            <a:avLst/>
          </a:prstGeom>
          <a:noFill/>
          <a:extLst>
            <a:ext uri="{909E8E84-426E-40DD-AFC4-6F175D3DCCD1}">
              <a14:hiddenFill xmlns:a14="http://schemas.microsoft.com/office/drawing/2010/main" xmlns="">
                <a:solidFill>
                  <a:srgbClr val="FFFFFF"/>
                </a:solidFill>
              </a14:hiddenFill>
            </a:ext>
          </a:extLst>
        </p:spPr>
      </p:pic>
      <p:cxnSp>
        <p:nvCxnSpPr>
          <p:cNvPr id="23" name="Соединительная линия уступом 22"/>
          <p:cNvCxnSpPr>
            <a:stCxn id="16" idx="3"/>
            <a:endCxn id="15" idx="1"/>
          </p:cNvCxnSpPr>
          <p:nvPr/>
        </p:nvCxnSpPr>
        <p:spPr>
          <a:xfrm flipV="1">
            <a:off x="4864537" y="1397747"/>
            <a:ext cx="499551" cy="19955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2"/>
          <p:cNvSpPr txBox="1">
            <a:spLocks noChangeArrowheads="1"/>
          </p:cNvSpPr>
          <p:nvPr/>
        </p:nvSpPr>
        <p:spPr>
          <a:xfrm>
            <a:off x="5364088" y="2172995"/>
            <a:ext cx="3361153" cy="1417300"/>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algn="ctr"/>
            <a:r>
              <a:rPr lang="uk-UA" sz="1400" dirty="0" smtClean="0">
                <a:ln w="0"/>
                <a:solidFill>
                  <a:schemeClr val="tx1"/>
                </a:solidFill>
                <a:effectLst>
                  <a:outerShdw blurRad="38100" dist="19050" dir="2700000" algn="tl" rotWithShape="0">
                    <a:schemeClr val="dk1">
                      <a:alpha val="40000"/>
                    </a:schemeClr>
                  </a:outerShdw>
                </a:effectLst>
              </a:rPr>
              <a:t>Необхідне проведення постійних навчань де пояснювати не стільки про те як працювати з медіа (таку інформацію легко знайти в Інтернеті за бажанням), скільки пояснювати необхідність такої роботи</a:t>
            </a:r>
            <a:endParaRPr lang="uk-UA" sz="1400" dirty="0">
              <a:ln w="0"/>
              <a:solidFill>
                <a:schemeClr val="tx1"/>
              </a:solidFill>
              <a:effectLst>
                <a:outerShdw blurRad="38100" dist="19050" dir="2700000" algn="tl" rotWithShape="0">
                  <a:schemeClr val="dk1">
                    <a:alpha val="40000"/>
                  </a:schemeClr>
                </a:outerShdw>
              </a:effectLst>
            </a:endParaRPr>
          </a:p>
        </p:txBody>
      </p:sp>
      <p:cxnSp>
        <p:nvCxnSpPr>
          <p:cNvPr id="30" name="Прямая со стрелкой 29"/>
          <p:cNvCxnSpPr>
            <a:stCxn id="15" idx="2"/>
            <a:endCxn id="33" idx="0"/>
          </p:cNvCxnSpPr>
          <p:nvPr/>
        </p:nvCxnSpPr>
        <p:spPr>
          <a:xfrm>
            <a:off x="7044665" y="1773843"/>
            <a:ext cx="0" cy="3991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Rectangle 2"/>
          <p:cNvSpPr txBox="1">
            <a:spLocks noChangeArrowheads="1"/>
          </p:cNvSpPr>
          <p:nvPr/>
        </p:nvSpPr>
        <p:spPr>
          <a:xfrm>
            <a:off x="1882858" y="2615435"/>
            <a:ext cx="2981679" cy="1677661"/>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dirty="0" smtClean="0"/>
              <a:t>Організації, які вміють вести інформаційні кампанії нав’язують власний порядок денний (особливо небезпечно коли це роблять політично заангажовані чи відверто антиукраїнські чи/та </a:t>
            </a:r>
            <a:r>
              <a:rPr lang="uk-UA" sz="1400" dirty="0" err="1" smtClean="0"/>
              <a:t>антиреформаторські</a:t>
            </a:r>
            <a:r>
              <a:rPr lang="uk-UA" sz="1400" dirty="0" smtClean="0"/>
              <a:t> сили)</a:t>
            </a:r>
            <a:endParaRPr lang="uk-UA" sz="1400" dirty="0"/>
          </a:p>
        </p:txBody>
      </p:sp>
      <p:cxnSp>
        <p:nvCxnSpPr>
          <p:cNvPr id="14337" name="Прямая со стрелкой 14336"/>
          <p:cNvCxnSpPr>
            <a:stCxn id="16" idx="2"/>
            <a:endCxn id="37" idx="0"/>
          </p:cNvCxnSpPr>
          <p:nvPr/>
        </p:nvCxnSpPr>
        <p:spPr>
          <a:xfrm flipH="1">
            <a:off x="3373698" y="2172962"/>
            <a:ext cx="12423" cy="4424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40" name="Соединительная линия уступом 14339"/>
          <p:cNvCxnSpPr>
            <a:stCxn id="37" idx="3"/>
            <a:endCxn id="33" idx="1"/>
          </p:cNvCxnSpPr>
          <p:nvPr/>
        </p:nvCxnSpPr>
        <p:spPr>
          <a:xfrm flipV="1">
            <a:off x="4864537" y="2881645"/>
            <a:ext cx="499551" cy="57262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4289889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Труднощі третього сектору</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1970701" y="887884"/>
            <a:ext cx="2956833" cy="1532188"/>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Недостатня спадковість поколінь </a:t>
            </a:r>
            <a:r>
              <a:rPr lang="uk-UA" sz="1400" dirty="0" smtClean="0"/>
              <a:t>Більшість людей «живе» в громадянському суспільстві не дуже довго (кілька років). Причому «старі» часто не готують собі зміну.</a:t>
            </a:r>
            <a:endParaRPr lang="uk-UA" sz="1400" dirty="0"/>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7</a:t>
            </a:fld>
            <a:endParaRPr lang="ru-RU" sz="1600" b="1" dirty="0">
              <a:solidFill>
                <a:schemeClr val="tx1"/>
              </a:solidFill>
            </a:endParaRPr>
          </a:p>
        </p:txBody>
      </p:sp>
      <p:sp>
        <p:nvSpPr>
          <p:cNvPr id="15" name="Rectangle 2"/>
          <p:cNvSpPr txBox="1">
            <a:spLocks noChangeArrowheads="1"/>
          </p:cNvSpPr>
          <p:nvPr/>
        </p:nvSpPr>
        <p:spPr>
          <a:xfrm>
            <a:off x="5526116" y="732591"/>
            <a:ext cx="3361153" cy="139284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Наслідок 1. </a:t>
            </a:r>
            <a:r>
              <a:rPr lang="uk-UA" sz="1400" dirty="0" smtClean="0"/>
              <a:t>Де-які організації фактично припиняють існування. Якщо потужні всеукраїнські об’єднання можуть </a:t>
            </a:r>
            <a:r>
              <a:rPr lang="uk-UA" sz="1400" dirty="0" err="1" smtClean="0"/>
              <a:t>перезаснувати</a:t>
            </a:r>
            <a:r>
              <a:rPr lang="uk-UA" sz="1400" dirty="0" smtClean="0"/>
              <a:t> свою місцеву організацію, локальна організація в такому разі просто приречена на зникнення</a:t>
            </a:r>
            <a:endParaRPr lang="uk-UA" sz="1400" dirty="0"/>
          </a:p>
        </p:txBody>
      </p:sp>
      <p:sp>
        <p:nvSpPr>
          <p:cNvPr id="18" name="Rectangle 2"/>
          <p:cNvSpPr txBox="1">
            <a:spLocks noChangeArrowheads="1"/>
          </p:cNvSpPr>
          <p:nvPr/>
        </p:nvSpPr>
        <p:spPr>
          <a:xfrm>
            <a:off x="5526115" y="2341730"/>
            <a:ext cx="3361153" cy="889001"/>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Наслідок 2. </a:t>
            </a:r>
            <a:r>
              <a:rPr lang="uk-UA" sz="1400" dirty="0" smtClean="0"/>
              <a:t>Повторення того самого шляху різними активістами без суттєвого розвитку</a:t>
            </a:r>
            <a:endParaRPr lang="uk-UA" sz="1400" i="1" dirty="0"/>
          </a:p>
        </p:txBody>
      </p:sp>
      <p:cxnSp>
        <p:nvCxnSpPr>
          <p:cNvPr id="17" name="Соединительная линия уступом 16"/>
          <p:cNvCxnSpPr>
            <a:stCxn id="16" idx="3"/>
            <a:endCxn id="18" idx="1"/>
          </p:cNvCxnSpPr>
          <p:nvPr/>
        </p:nvCxnSpPr>
        <p:spPr>
          <a:xfrm>
            <a:off x="4927534" y="1653978"/>
            <a:ext cx="598581" cy="113225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ectangle 2"/>
          <p:cNvSpPr txBox="1">
            <a:spLocks noChangeArrowheads="1"/>
          </p:cNvSpPr>
          <p:nvPr/>
        </p:nvSpPr>
        <p:spPr>
          <a:xfrm>
            <a:off x="251520" y="4465021"/>
            <a:ext cx="8635748" cy="1145983"/>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algn="ctr"/>
            <a:r>
              <a:rPr lang="uk-UA" sz="1400" dirty="0" smtClean="0">
                <a:ln w="0"/>
                <a:solidFill>
                  <a:schemeClr val="tx1"/>
                </a:solidFill>
                <a:effectLst>
                  <a:outerShdw blurRad="38100" dist="19050" dir="2700000" algn="tl" rotWithShape="0">
                    <a:schemeClr val="dk1">
                      <a:alpha val="40000"/>
                    </a:schemeClr>
                  </a:outerShdw>
                </a:effectLst>
              </a:rPr>
              <a:t>Вихід. Створення єдиної системи передачі знань від покоління до покоління організацій без загострення на конкретній організації. Причому ця система має бути незалежною від конкретних організацій з одного боку (бо інакше в ній не будуть брати участь «конкуренти») і її керівництво не визначалось би жодними зборами представників ГО (інакше все може закінчитись на першій же конференції одразу після питання вибору координатора) </a:t>
            </a:r>
            <a:endParaRPr lang="uk-UA" sz="1400" i="1" dirty="0">
              <a:ln w="0"/>
              <a:solidFill>
                <a:schemeClr val="tx1"/>
              </a:solidFill>
              <a:effectLst>
                <a:outerShdw blurRad="38100" dist="19050" dir="2700000" algn="tl" rotWithShape="0">
                  <a:schemeClr val="dk1">
                    <a:alpha val="40000"/>
                  </a:schemeClr>
                </a:outerShdw>
              </a:effectLst>
            </a:endParaRPr>
          </a:p>
        </p:txBody>
      </p:sp>
      <p:pic>
        <p:nvPicPr>
          <p:cNvPr id="4098" name="Picture 2" descr="http://files4.adme.ru/files/news/part_56/560105/1.png"/>
          <p:cNvPicPr>
            <a:picLocks noChangeAspect="1" noChangeArrowheads="1"/>
          </p:cNvPicPr>
          <p:nvPr/>
        </p:nvPicPr>
        <p:blipFill rotWithShape="1">
          <a:blip r:embed="rId4">
            <a:extLst>
              <a:ext uri="{28A0092B-C50C-407E-A947-70E740481C1C}">
                <a14:useLocalDpi xmlns:a14="http://schemas.microsoft.com/office/drawing/2010/main" xmlns="" val="0"/>
              </a:ext>
            </a:extLst>
          </a:blip>
          <a:srcRect l="36963" r="31354"/>
          <a:stretch/>
        </p:blipFill>
        <p:spPr bwMode="auto">
          <a:xfrm>
            <a:off x="111556" y="732591"/>
            <a:ext cx="864096" cy="1793220"/>
          </a:xfrm>
          <a:prstGeom prst="rect">
            <a:avLst/>
          </a:prstGeom>
          <a:noFill/>
          <a:extLst>
            <a:ext uri="{909E8E84-426E-40DD-AFC4-6F175D3DCCD1}">
              <a14:hiddenFill xmlns:a14="http://schemas.microsoft.com/office/drawing/2010/main" xmlns="">
                <a:solidFill>
                  <a:srgbClr val="FFFFFF"/>
                </a:solidFill>
              </a14:hiddenFill>
            </a:ext>
          </a:extLst>
        </p:spPr>
      </p:pic>
      <p:pic>
        <p:nvPicPr>
          <p:cNvPr id="24" name="Picture 2" descr="http://files4.adme.ru/files/news/part_56/560105/1.png"/>
          <p:cNvPicPr>
            <a:picLocks noChangeAspect="1" noChangeArrowheads="1"/>
          </p:cNvPicPr>
          <p:nvPr/>
        </p:nvPicPr>
        <p:blipFill rotWithShape="1">
          <a:blip r:embed="rId5" cstate="print">
            <a:extLst>
              <a:ext uri="{28A0092B-C50C-407E-A947-70E740481C1C}">
                <a14:useLocalDpi xmlns:a14="http://schemas.microsoft.com/office/drawing/2010/main" xmlns="" val="0"/>
              </a:ext>
            </a:extLst>
          </a:blip>
          <a:srcRect l="36963" r="31354"/>
          <a:stretch/>
        </p:blipFill>
        <p:spPr bwMode="auto">
          <a:xfrm>
            <a:off x="771170" y="1529557"/>
            <a:ext cx="408964" cy="848705"/>
          </a:xfrm>
          <a:prstGeom prst="rect">
            <a:avLst/>
          </a:prstGeom>
          <a:noFill/>
          <a:extLst>
            <a:ext uri="{909E8E84-426E-40DD-AFC4-6F175D3DCCD1}">
              <a14:hiddenFill xmlns:a14="http://schemas.microsoft.com/office/drawing/2010/main" xmlns="">
                <a:solidFill>
                  <a:srgbClr val="FFFFFF"/>
                </a:solidFill>
              </a14:hiddenFill>
            </a:ext>
          </a:extLst>
        </p:spPr>
      </p:pic>
      <p:cxnSp>
        <p:nvCxnSpPr>
          <p:cNvPr id="19" name="Соединительная линия уступом 18"/>
          <p:cNvCxnSpPr>
            <a:stCxn id="16" idx="3"/>
            <a:endCxn id="15" idx="1"/>
          </p:cNvCxnSpPr>
          <p:nvPr/>
        </p:nvCxnSpPr>
        <p:spPr>
          <a:xfrm flipV="1">
            <a:off x="4927534" y="1429012"/>
            <a:ext cx="598582" cy="22496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2"/>
          <p:cNvSpPr txBox="1">
            <a:spLocks noChangeArrowheads="1"/>
          </p:cNvSpPr>
          <p:nvPr/>
        </p:nvSpPr>
        <p:spPr>
          <a:xfrm>
            <a:off x="251520" y="2786230"/>
            <a:ext cx="4752528" cy="136285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Наслідок 3. </a:t>
            </a:r>
            <a:r>
              <a:rPr lang="uk-UA" sz="1400" dirty="0" smtClean="0"/>
              <a:t>Ініціативи «молодих» не підтримуються «досвідченими» просто тому, що «досвідчені» про них не знають. В результаті в «досвідчених є враження, що ніхто нічого не робить, а «молоді» не можуть почати свою діяльність через те, що не знають «з якого боку» підходити до проблеми</a:t>
            </a:r>
            <a:endParaRPr lang="uk-UA" sz="1400" i="1" dirty="0"/>
          </a:p>
        </p:txBody>
      </p:sp>
      <p:cxnSp>
        <p:nvCxnSpPr>
          <p:cNvPr id="30" name="Соединительная линия уступом 29"/>
          <p:cNvCxnSpPr>
            <a:stCxn id="16" idx="2"/>
            <a:endCxn id="33" idx="0"/>
          </p:cNvCxnSpPr>
          <p:nvPr/>
        </p:nvCxnSpPr>
        <p:spPr>
          <a:xfrm rot="5400000">
            <a:off x="2855372" y="2192484"/>
            <a:ext cx="366158" cy="82133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87524" y="5661248"/>
            <a:ext cx="8599744" cy="830997"/>
          </a:xfrm>
          <a:prstGeom prst="rect">
            <a:avLst/>
          </a:prstGeom>
          <a:noFill/>
        </p:spPr>
        <p:txBody>
          <a:bodyPr wrap="square" rtlCol="0">
            <a:spAutoFit/>
          </a:bodyPr>
          <a:lstStyle/>
          <a:p>
            <a:pPr algn="just"/>
            <a:r>
              <a:rPr lang="uk-UA" sz="1200" b="1" i="1" dirty="0" smtClean="0"/>
              <a:t>Прим. Недостатня спадковість виникає через те, що в більшості організацій відсутня не те що стратегія, а навіть </a:t>
            </a:r>
            <a:r>
              <a:rPr lang="uk-UA" sz="1200" b="1" i="1" dirty="0" err="1" smtClean="0"/>
              <a:t>візія</a:t>
            </a:r>
            <a:r>
              <a:rPr lang="uk-UA" sz="1200" b="1" i="1" dirty="0" smtClean="0"/>
              <a:t> подальших дій. Відповідно як тільки в ініціатора зникає бажання працювати, організація одразу зникає. Особливо це стосується студентських та молодіжних організацій, де люди </a:t>
            </a:r>
            <a:r>
              <a:rPr lang="uk-UA" sz="1200" b="1" i="1" dirty="0" err="1" smtClean="0"/>
              <a:t>вихдять</a:t>
            </a:r>
            <a:r>
              <a:rPr lang="uk-UA" sz="1200" b="1" i="1" dirty="0" smtClean="0"/>
              <a:t> </a:t>
            </a:r>
            <a:r>
              <a:rPr lang="uk-UA" sz="1200" b="1" i="1" dirty="0" err="1" smtClean="0"/>
              <a:t>посто</a:t>
            </a:r>
            <a:r>
              <a:rPr lang="uk-UA" sz="1200" b="1" i="1" dirty="0" smtClean="0"/>
              <a:t> при закінчені ВНЗ або «виростають» з молодіжної організації</a:t>
            </a:r>
            <a:endParaRPr lang="uk-UA" sz="1200" b="1" i="1" dirty="0"/>
          </a:p>
        </p:txBody>
      </p:sp>
      <p:sp>
        <p:nvSpPr>
          <p:cNvPr id="21" name="TextBox 20"/>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1755705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Труднощі третього сектору</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1970701" y="887883"/>
            <a:ext cx="2956833" cy="2443601"/>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Концентрація на АТО. </a:t>
            </a:r>
            <a:r>
              <a:rPr lang="uk-UA" sz="1400" dirty="0" smtClean="0"/>
              <a:t>Народна підтримка армії і переселенців створила величезний пласт нових активістів. В наслідок цього кількість ініціатив збільшилась у рази (якщо не на порядки). АЛЕ, решта громадських тем (навіть таких традиційних, як спорт, розвиток, турбота про людей з особливими потребам тощо) відійшли на другий план </a:t>
            </a:r>
            <a:endParaRPr lang="uk-UA" sz="1400" dirty="0"/>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8</a:t>
            </a:fld>
            <a:endParaRPr lang="ru-RU" sz="1600" b="1" dirty="0">
              <a:solidFill>
                <a:schemeClr val="tx1"/>
              </a:solidFill>
            </a:endParaRPr>
          </a:p>
        </p:txBody>
      </p:sp>
      <p:sp>
        <p:nvSpPr>
          <p:cNvPr id="3" name="Прямоугольник 2"/>
          <p:cNvSpPr/>
          <p:nvPr/>
        </p:nvSpPr>
        <p:spPr>
          <a:xfrm>
            <a:off x="444923" y="5217586"/>
            <a:ext cx="8485635" cy="954107"/>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uk-UA" sz="1400" dirty="0" smtClean="0">
                <a:ln w="0"/>
                <a:solidFill>
                  <a:schemeClr val="tx1"/>
                </a:solidFill>
                <a:effectLst>
                  <a:outerShdw blurRad="38100" dist="19050" dir="2700000" algn="tl" rotWithShape="0">
                    <a:schemeClr val="dk1">
                      <a:alpha val="40000"/>
                    </a:schemeClr>
                  </a:outerShdw>
                </a:effectLst>
              </a:rPr>
              <a:t>Необхідно приділення уваги до інших напрямків. Молодь, спорт, екологія (як мінімум чистота міста), боротьба з корупцією (як під прапором необхідної умови для перемоги, так і під прапором облаштування зручного життя у місті/країні). Окремо – максимально різноманітне навчання (включаючи сугубо прикладні навичок)</a:t>
            </a:r>
            <a:endParaRPr lang="uk-UA" sz="1400" dirty="0">
              <a:ln w="0"/>
              <a:solidFill>
                <a:schemeClr val="tx1"/>
              </a:solidFill>
              <a:effectLst>
                <a:outerShdw blurRad="38100" dist="19050" dir="2700000" algn="tl" rotWithShape="0">
                  <a:schemeClr val="dk1">
                    <a:alpha val="40000"/>
                  </a:schemeClr>
                </a:outerShdw>
              </a:effectLst>
            </a:endParaRPr>
          </a:p>
        </p:txBody>
      </p:sp>
      <p:sp>
        <p:nvSpPr>
          <p:cNvPr id="18" name="Rectangle 2"/>
          <p:cNvSpPr txBox="1">
            <a:spLocks noChangeArrowheads="1"/>
          </p:cNvSpPr>
          <p:nvPr/>
        </p:nvSpPr>
        <p:spPr>
          <a:xfrm>
            <a:off x="5444549" y="887813"/>
            <a:ext cx="3361153" cy="793354"/>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Наслідок 1. </a:t>
            </a:r>
            <a:r>
              <a:rPr lang="uk-UA" sz="1400" dirty="0" smtClean="0"/>
              <a:t>Люди, що прагнуть активності в інших напрямках просто не знають куди з нею піти</a:t>
            </a:r>
            <a:endParaRPr lang="uk-UA" sz="1400" i="1" dirty="0"/>
          </a:p>
        </p:txBody>
      </p:sp>
      <p:cxnSp>
        <p:nvCxnSpPr>
          <p:cNvPr id="19" name="Соединительная линия уступом 18"/>
          <p:cNvCxnSpPr>
            <a:stCxn id="16" idx="3"/>
            <a:endCxn id="18" idx="1"/>
          </p:cNvCxnSpPr>
          <p:nvPr/>
        </p:nvCxnSpPr>
        <p:spPr>
          <a:xfrm flipV="1">
            <a:off x="4927534" y="1284490"/>
            <a:ext cx="517015" cy="82519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2"/>
          <p:cNvSpPr txBox="1">
            <a:spLocks noChangeArrowheads="1"/>
          </p:cNvSpPr>
          <p:nvPr/>
        </p:nvSpPr>
        <p:spPr>
          <a:xfrm>
            <a:off x="5444549" y="2169585"/>
            <a:ext cx="3361153" cy="793354"/>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Наслідок 2. </a:t>
            </a:r>
            <a:r>
              <a:rPr lang="uk-UA" sz="1400" dirty="0" smtClean="0"/>
              <a:t>Існуючи напрямки лишаються без підтримки медіа, які здебільше сконцентровані на допомозі армії</a:t>
            </a:r>
            <a:endParaRPr lang="uk-UA" sz="1400" i="1" dirty="0"/>
          </a:p>
        </p:txBody>
      </p:sp>
      <p:cxnSp>
        <p:nvCxnSpPr>
          <p:cNvPr id="30" name="Соединительная линия уступом 29"/>
          <p:cNvCxnSpPr>
            <a:stCxn id="16" idx="3"/>
            <a:endCxn id="33" idx="1"/>
          </p:cNvCxnSpPr>
          <p:nvPr/>
        </p:nvCxnSpPr>
        <p:spPr>
          <a:xfrm>
            <a:off x="4927534" y="2109684"/>
            <a:ext cx="517015" cy="4565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2"/>
          <p:cNvSpPr txBox="1">
            <a:spLocks noChangeArrowheads="1"/>
          </p:cNvSpPr>
          <p:nvPr/>
        </p:nvSpPr>
        <p:spPr>
          <a:xfrm>
            <a:off x="5444549" y="3457011"/>
            <a:ext cx="3361153" cy="1196235"/>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Наслідок 3. </a:t>
            </a:r>
            <a:r>
              <a:rPr lang="uk-UA" sz="1400" dirty="0" smtClean="0"/>
              <a:t>Велика кількість волонтерів АТО інколи породжує «нездорову конкуренцію» (</a:t>
            </a:r>
            <a:r>
              <a:rPr lang="uk-UA" sz="1400" i="1" dirty="0" smtClean="0"/>
              <a:t>конфлікти на </a:t>
            </a:r>
            <a:r>
              <a:rPr lang="uk-UA" sz="1400" i="1" dirty="0" err="1" smtClean="0"/>
              <a:t>грунті</a:t>
            </a:r>
            <a:r>
              <a:rPr lang="uk-UA" sz="1400" i="1" dirty="0" smtClean="0"/>
              <a:t> заздрості, не зовсім чесна боротьба за обмежені ресурси).</a:t>
            </a:r>
            <a:endParaRPr lang="uk-UA" sz="1400" i="1" dirty="0"/>
          </a:p>
        </p:txBody>
      </p:sp>
      <p:cxnSp>
        <p:nvCxnSpPr>
          <p:cNvPr id="14338" name="Соединительная линия уступом 14337"/>
          <p:cNvCxnSpPr>
            <a:stCxn id="16" idx="3"/>
            <a:endCxn id="38" idx="1"/>
          </p:cNvCxnSpPr>
          <p:nvPr/>
        </p:nvCxnSpPr>
        <p:spPr>
          <a:xfrm>
            <a:off x="4927534" y="2109684"/>
            <a:ext cx="517015" cy="194544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Rectangle 2"/>
          <p:cNvSpPr txBox="1">
            <a:spLocks noChangeArrowheads="1"/>
          </p:cNvSpPr>
          <p:nvPr/>
        </p:nvSpPr>
        <p:spPr>
          <a:xfrm>
            <a:off x="438452" y="3728091"/>
            <a:ext cx="4489081" cy="927957"/>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Наслідок 4. </a:t>
            </a:r>
            <a:r>
              <a:rPr lang="uk-UA" sz="1400" dirty="0" smtClean="0"/>
              <a:t>Втомленість від наднапруги. У багатьох активістів, які тривалий час працюють в цьому напрямку виникає враження «биття о стіну» після чого «опускаються руки»</a:t>
            </a:r>
            <a:endParaRPr lang="uk-UA" sz="1400" i="1" dirty="0"/>
          </a:p>
        </p:txBody>
      </p:sp>
      <p:cxnSp>
        <p:nvCxnSpPr>
          <p:cNvPr id="14345" name="Соединительная линия уступом 14344"/>
          <p:cNvCxnSpPr>
            <a:stCxn id="16" idx="2"/>
            <a:endCxn id="43" idx="0"/>
          </p:cNvCxnSpPr>
          <p:nvPr/>
        </p:nvCxnSpPr>
        <p:spPr>
          <a:xfrm rot="5400000">
            <a:off x="2867753" y="3146725"/>
            <a:ext cx="396607" cy="76612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pic>
        <p:nvPicPr>
          <p:cNvPr id="3076" name="Picture 4" descr="http://bereg-rda.gov.ua/wp-content/uploads/2015/04/29298.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67827" y="971861"/>
            <a:ext cx="1779846" cy="1104988"/>
          </a:xfrm>
          <a:prstGeom prst="rect">
            <a:avLst/>
          </a:prstGeom>
          <a:noFill/>
          <a:extLst>
            <a:ext uri="{909E8E84-426E-40DD-AFC4-6F175D3DCCD1}">
              <a14:hiddenFill xmlns:a14="http://schemas.microsoft.com/office/drawing/2010/main" xmlns="">
                <a:solidFill>
                  <a:srgbClr val="FFFFFF"/>
                </a:solidFill>
              </a14:hiddenFill>
            </a:ext>
          </a:extLst>
        </p:spPr>
      </p:pic>
      <p:sp>
        <p:nvSpPr>
          <p:cNvPr id="21" name="TextBox 20"/>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2588128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7452320" cy="571500"/>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39" name="Rectangle 2"/>
          <p:cNvSpPr>
            <a:spLocks noGrp="1" noChangeArrowheads="1"/>
          </p:cNvSpPr>
          <p:nvPr>
            <p:ph type="ctrTitle"/>
          </p:nvPr>
        </p:nvSpPr>
        <p:spPr>
          <a:xfrm>
            <a:off x="0" y="1"/>
            <a:ext cx="7429520" cy="571480"/>
          </a:xfrm>
        </p:spPr>
        <p:txBody>
          <a:bodyPr>
            <a:normAutofit/>
          </a:bodyPr>
          <a:lstStyle/>
          <a:p>
            <a:pPr lvl="0" algn="l">
              <a:defRPr/>
            </a:pPr>
            <a:r>
              <a:rPr lang="uk-UA" sz="2400" b="1" dirty="0" smtClean="0">
                <a:solidFill>
                  <a:schemeClr val="bg1"/>
                </a:solidFill>
                <a:latin typeface="Arial" pitchFamily="34" charset="0"/>
                <a:cs typeface="Arial" pitchFamily="34" charset="0"/>
              </a:rPr>
              <a:t>Труднощі третього сектору</a:t>
            </a:r>
          </a:p>
        </p:txBody>
      </p:sp>
      <p:sp>
        <p:nvSpPr>
          <p:cNvPr id="6" name="Прямоугольник 5"/>
          <p:cNvSpPr/>
          <p:nvPr/>
        </p:nvSpPr>
        <p:spPr bwMode="auto">
          <a:xfrm>
            <a:off x="0" y="6525345"/>
            <a:ext cx="7524328" cy="332655"/>
          </a:xfrm>
          <a:prstGeom prst="rect">
            <a:avLst/>
          </a:prstGeom>
          <a:solidFill>
            <a:srgbClr val="A823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14" name="Picture 2" descr="J:\docs\работа\Актив-груп\logo.gif"/>
          <p:cNvPicPr>
            <a:picLocks noChangeAspect="1" noChangeArrowheads="1"/>
          </p:cNvPicPr>
          <p:nvPr/>
        </p:nvPicPr>
        <p:blipFill>
          <a:blip r:embed="rId3" cstate="print"/>
          <a:srcRect/>
          <a:stretch>
            <a:fillRect/>
          </a:stretch>
        </p:blipFill>
        <p:spPr bwMode="auto">
          <a:xfrm>
            <a:off x="7643834" y="0"/>
            <a:ext cx="1280253" cy="548680"/>
          </a:xfrm>
          <a:prstGeom prst="rect">
            <a:avLst/>
          </a:prstGeom>
          <a:noFill/>
        </p:spPr>
      </p:pic>
      <p:cxnSp>
        <p:nvCxnSpPr>
          <p:cNvPr id="11" name="Прямая соединительная линия 10"/>
          <p:cNvCxnSpPr/>
          <p:nvPr/>
        </p:nvCxnSpPr>
        <p:spPr>
          <a:xfrm>
            <a:off x="0" y="571480"/>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35496" y="6525344"/>
            <a:ext cx="9144000" cy="0"/>
          </a:xfrm>
          <a:prstGeom prst="line">
            <a:avLst/>
          </a:prstGeom>
          <a:ln>
            <a:solidFill>
              <a:srgbClr val="A82324"/>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1970701" y="887883"/>
            <a:ext cx="2956833" cy="151570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Вузькопрофільні організації </a:t>
            </a:r>
            <a:r>
              <a:rPr lang="uk-UA" sz="1400" dirty="0" smtClean="0"/>
              <a:t>не можуть і головне не мають бажання виходити за межі власної вузької діяльності  (</a:t>
            </a:r>
            <a:r>
              <a:rPr lang="uk-UA" sz="1400" i="1" dirty="0" smtClean="0"/>
              <a:t>називались приклади пенсійних організацій, товариств політв’язнів, хворих на певну хворобу  тощо</a:t>
            </a:r>
            <a:r>
              <a:rPr lang="uk-UA" sz="1400" dirty="0" smtClean="0"/>
              <a:t>)</a:t>
            </a:r>
            <a:endParaRPr lang="uk-UA" sz="1400" dirty="0"/>
          </a:p>
        </p:txBody>
      </p:sp>
      <p:sp>
        <p:nvSpPr>
          <p:cNvPr id="2" name="Номер слайда 1"/>
          <p:cNvSpPr>
            <a:spLocks noGrp="1"/>
          </p:cNvSpPr>
          <p:nvPr>
            <p:ph type="sldNum" sz="quarter" idx="12"/>
          </p:nvPr>
        </p:nvSpPr>
        <p:spPr>
          <a:xfrm>
            <a:off x="7524328" y="6525344"/>
            <a:ext cx="1619672" cy="332656"/>
          </a:xfrm>
        </p:spPr>
        <p:txBody>
          <a:bodyPr/>
          <a:lstStyle/>
          <a:p>
            <a:pPr algn="ctr"/>
            <a:fld id="{A42DBD85-4AA2-43CE-A34B-0B013338C2D8}" type="slidenum">
              <a:rPr lang="ru-RU" sz="1600" b="1" smtClean="0">
                <a:solidFill>
                  <a:schemeClr val="tx1"/>
                </a:solidFill>
              </a:rPr>
              <a:pPr algn="ctr"/>
              <a:t>9</a:t>
            </a:fld>
            <a:endParaRPr lang="ru-RU" sz="1600" b="1" dirty="0">
              <a:solidFill>
                <a:schemeClr val="tx1"/>
              </a:solidFill>
            </a:endParaRPr>
          </a:p>
        </p:txBody>
      </p:sp>
      <p:sp>
        <p:nvSpPr>
          <p:cNvPr id="3" name="Прямоугольник 2"/>
          <p:cNvSpPr/>
          <p:nvPr/>
        </p:nvSpPr>
        <p:spPr>
          <a:xfrm>
            <a:off x="444923" y="5217586"/>
            <a:ext cx="8485635" cy="523220"/>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uk-UA" sz="1400" dirty="0" smtClean="0">
                <a:ln w="0"/>
                <a:solidFill>
                  <a:schemeClr val="tx1"/>
                </a:solidFill>
                <a:effectLst>
                  <a:outerShdw blurRad="38100" dist="19050" dir="2700000" algn="tl" rotWithShape="0">
                    <a:schemeClr val="dk1">
                      <a:alpha val="40000"/>
                    </a:schemeClr>
                  </a:outerShdw>
                </a:effectLst>
              </a:rPr>
              <a:t>Необхідно приділення уваги амбіціям</a:t>
            </a:r>
            <a:r>
              <a:rPr lang="uk-UA" sz="1400" dirty="0">
                <a:ln w="0"/>
                <a:solidFill>
                  <a:schemeClr val="tx1"/>
                </a:solidFill>
                <a:effectLst>
                  <a:outerShdw blurRad="38100" dist="19050" dir="2700000" algn="tl" rotWithShape="0">
                    <a:schemeClr val="dk1">
                      <a:alpha val="40000"/>
                    </a:schemeClr>
                  </a:outerShdw>
                </a:effectLst>
              </a:rPr>
              <a:t> </a:t>
            </a:r>
            <a:r>
              <a:rPr lang="uk-UA" sz="1400" dirty="0" smtClean="0">
                <a:ln w="0"/>
                <a:solidFill>
                  <a:schemeClr val="tx1"/>
                </a:solidFill>
                <a:effectLst>
                  <a:outerShdw blurRad="38100" dist="19050" dir="2700000" algn="tl" rotWithShape="0">
                    <a:schemeClr val="dk1">
                      <a:alpha val="40000"/>
                    </a:schemeClr>
                  </a:outerShdw>
                </a:effectLst>
              </a:rPr>
              <a:t>і шукати точки перетину різних організацій. Без такої організації активісти якщо і об’єднаються, то на короткий строк суто для того, щоб влаштувати черговий Майдан</a:t>
            </a:r>
            <a:endParaRPr lang="uk-UA" sz="1400" dirty="0">
              <a:ln w="0"/>
              <a:solidFill>
                <a:schemeClr val="tx1"/>
              </a:solidFill>
              <a:effectLst>
                <a:outerShdw blurRad="38100" dist="19050" dir="2700000" algn="tl" rotWithShape="0">
                  <a:schemeClr val="dk1">
                    <a:alpha val="40000"/>
                  </a:schemeClr>
                </a:outerShdw>
              </a:effectLst>
            </a:endParaRPr>
          </a:p>
        </p:txBody>
      </p:sp>
      <p:sp>
        <p:nvSpPr>
          <p:cNvPr id="18" name="Rectangle 2"/>
          <p:cNvSpPr txBox="1">
            <a:spLocks noChangeArrowheads="1"/>
          </p:cNvSpPr>
          <p:nvPr/>
        </p:nvSpPr>
        <p:spPr>
          <a:xfrm>
            <a:off x="5478122" y="1795984"/>
            <a:ext cx="3361153" cy="793354"/>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Наслідок. </a:t>
            </a:r>
            <a:r>
              <a:rPr lang="uk-UA" sz="1400" dirty="0" smtClean="0"/>
              <a:t>Організації практично не здатні лобіювати спільні інтереси</a:t>
            </a:r>
            <a:endParaRPr lang="uk-UA" sz="1400" i="1" dirty="0"/>
          </a:p>
        </p:txBody>
      </p:sp>
      <p:cxnSp>
        <p:nvCxnSpPr>
          <p:cNvPr id="19" name="Соединительная линия уступом 18"/>
          <p:cNvCxnSpPr>
            <a:stCxn id="16" idx="3"/>
            <a:endCxn id="18" idx="1"/>
          </p:cNvCxnSpPr>
          <p:nvPr/>
        </p:nvCxnSpPr>
        <p:spPr>
          <a:xfrm>
            <a:off x="4927534" y="1645734"/>
            <a:ext cx="550588" cy="54692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2"/>
          <p:cNvSpPr txBox="1">
            <a:spLocks noChangeArrowheads="1"/>
          </p:cNvSpPr>
          <p:nvPr/>
        </p:nvSpPr>
        <p:spPr>
          <a:xfrm>
            <a:off x="5478122" y="773413"/>
            <a:ext cx="3361153" cy="793354"/>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Наслідок. </a:t>
            </a:r>
            <a:r>
              <a:rPr lang="uk-UA" sz="1400" dirty="0" smtClean="0"/>
              <a:t>Для проведення глобальних проектів необхідне створення зайвих «управлінських надбудов»</a:t>
            </a:r>
            <a:endParaRPr lang="uk-UA" sz="1400" i="1" dirty="0"/>
          </a:p>
        </p:txBody>
      </p:sp>
      <p:cxnSp>
        <p:nvCxnSpPr>
          <p:cNvPr id="30" name="Соединительная линия уступом 29"/>
          <p:cNvCxnSpPr>
            <a:stCxn id="16" idx="3"/>
            <a:endCxn id="33" idx="1"/>
          </p:cNvCxnSpPr>
          <p:nvPr/>
        </p:nvCxnSpPr>
        <p:spPr>
          <a:xfrm flipV="1">
            <a:off x="4927534" y="1170090"/>
            <a:ext cx="550588" cy="47564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2"/>
          <p:cNvSpPr txBox="1">
            <a:spLocks noChangeArrowheads="1"/>
          </p:cNvSpPr>
          <p:nvPr/>
        </p:nvSpPr>
        <p:spPr>
          <a:xfrm>
            <a:off x="5478125" y="3342160"/>
            <a:ext cx="3361153" cy="1196235"/>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dirty="0" smtClean="0"/>
              <a:t>З’являється </a:t>
            </a:r>
            <a:r>
              <a:rPr lang="uk-UA" sz="1400" dirty="0" err="1" smtClean="0"/>
              <a:t>підгрунтя</a:t>
            </a:r>
            <a:r>
              <a:rPr lang="uk-UA" sz="1400" dirty="0" smtClean="0"/>
              <a:t> для конфліктів (</a:t>
            </a:r>
            <a:r>
              <a:rPr lang="uk-UA" sz="1400" i="1" dirty="0" smtClean="0"/>
              <a:t>власне відкритих конфліктів практично не виникає, проте і співробітництво не виходить)</a:t>
            </a:r>
            <a:endParaRPr lang="uk-UA" sz="1400" i="1" dirty="0"/>
          </a:p>
        </p:txBody>
      </p:sp>
      <p:pic>
        <p:nvPicPr>
          <p:cNvPr id="1026" name="Picture 2" descr="http://cs306805.vk.me/v306805854/8036/9X84e9SevO4.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55575" y="1051407"/>
            <a:ext cx="1410806" cy="1410806"/>
          </a:xfrm>
          <a:prstGeom prst="rect">
            <a:avLst/>
          </a:prstGeom>
          <a:noFill/>
          <a:extLst>
            <a:ext uri="{909E8E84-426E-40DD-AFC4-6F175D3DCCD1}">
              <a14:hiddenFill xmlns:a14="http://schemas.microsoft.com/office/drawing/2010/main" xmlns="">
                <a:solidFill>
                  <a:srgbClr val="FFFFFF"/>
                </a:solidFill>
              </a14:hiddenFill>
            </a:ext>
          </a:extLst>
        </p:spPr>
      </p:pic>
      <p:sp>
        <p:nvSpPr>
          <p:cNvPr id="26" name="Rectangle 2"/>
          <p:cNvSpPr txBox="1">
            <a:spLocks noChangeArrowheads="1"/>
          </p:cNvSpPr>
          <p:nvPr/>
        </p:nvSpPr>
        <p:spPr>
          <a:xfrm>
            <a:off x="1941743" y="3536319"/>
            <a:ext cx="2963879" cy="807915"/>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r>
              <a:rPr lang="uk-UA" sz="1400" b="1" dirty="0" smtClean="0"/>
              <a:t>Амбітність дрібних лідерів, </a:t>
            </a:r>
            <a:r>
              <a:rPr lang="uk-UA" sz="1400" dirty="0" smtClean="0"/>
              <a:t>які не входять в коаліції для того, щоб не втратити ілюзію «влади»</a:t>
            </a:r>
            <a:endParaRPr lang="uk-UA" sz="1400" b="1" dirty="0" smtClean="0"/>
          </a:p>
        </p:txBody>
      </p:sp>
      <p:cxnSp>
        <p:nvCxnSpPr>
          <p:cNvPr id="22" name="Соединительная линия уступом 21"/>
          <p:cNvCxnSpPr>
            <a:stCxn id="26" idx="0"/>
            <a:endCxn id="18" idx="2"/>
          </p:cNvCxnSpPr>
          <p:nvPr/>
        </p:nvCxnSpPr>
        <p:spPr>
          <a:xfrm rot="5400000" flipH="1" flipV="1">
            <a:off x="4817701" y="1195321"/>
            <a:ext cx="946981" cy="3735016"/>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36" name="Соединительная линия уступом 14335"/>
          <p:cNvCxnSpPr>
            <a:stCxn id="18" idx="3"/>
            <a:endCxn id="38" idx="3"/>
          </p:cNvCxnSpPr>
          <p:nvPr/>
        </p:nvCxnSpPr>
        <p:spPr>
          <a:xfrm>
            <a:off x="8839275" y="2192661"/>
            <a:ext cx="3" cy="1747617"/>
          </a:xfrm>
          <a:prstGeom prst="bentConnector3">
            <a:avLst>
              <a:gd name="adj1" fmla="val 762010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40" name="Соединительная линия уступом 14339"/>
          <p:cNvCxnSpPr>
            <a:stCxn id="33" idx="3"/>
            <a:endCxn id="38" idx="3"/>
          </p:cNvCxnSpPr>
          <p:nvPr/>
        </p:nvCxnSpPr>
        <p:spPr>
          <a:xfrm>
            <a:off x="8839275" y="1170090"/>
            <a:ext cx="3" cy="2770188"/>
          </a:xfrm>
          <a:prstGeom prst="bentConnector3">
            <a:avLst>
              <a:gd name="adj1" fmla="val 762010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0" y="6488668"/>
            <a:ext cx="7478728" cy="338554"/>
          </a:xfrm>
          <a:prstGeom prst="rect">
            <a:avLst/>
          </a:prstGeom>
          <a:noFill/>
        </p:spPr>
        <p:txBody>
          <a:bodyPr wrap="square" rtlCol="0">
            <a:spAutoFit/>
          </a:bodyPr>
          <a:lstStyle/>
          <a:p>
            <a:r>
              <a:rPr lang="uk-UA" sz="1600" b="1" dirty="0" smtClean="0">
                <a:solidFill>
                  <a:schemeClr val="bg1"/>
                </a:solidFill>
              </a:rPr>
              <a:t>Громадська активність м. Вінниця</a:t>
            </a:r>
            <a:endParaRPr lang="uk-UA" sz="1600" b="1" dirty="0">
              <a:solidFill>
                <a:schemeClr val="bg1"/>
              </a:solidFill>
            </a:endParaRPr>
          </a:p>
        </p:txBody>
      </p:sp>
    </p:spTree>
    <p:extLst>
      <p:ext uri="{BB962C8B-B14F-4D97-AF65-F5344CB8AC3E}">
        <p14:creationId xmlns:p14="http://schemas.microsoft.com/office/powerpoint/2010/main" xmlns="" val="3521144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Nissan_White">
  <a:themeElements>
    <a:clrScheme name="Nissan_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issan_White">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issan_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issan_Whi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issan_Whi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issan_Whi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issan_Whi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issan_Whi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issan_Whi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issan_Whi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issan_Whi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issan_Whi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issan_Whi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issan_Whi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16093</TotalTime>
  <Words>4775</Words>
  <Application>Microsoft Office PowerPoint</Application>
  <PresentationFormat>Экран (4:3)</PresentationFormat>
  <Paragraphs>310</Paragraphs>
  <Slides>24</Slides>
  <Notes>21</Notes>
  <HiddenSlides>0</HiddenSlides>
  <MMClips>0</MMClips>
  <ScaleCrop>false</ScaleCrop>
  <HeadingPairs>
    <vt:vector size="4" baseType="variant">
      <vt:variant>
        <vt:lpstr>Тема</vt:lpstr>
      </vt:variant>
      <vt:variant>
        <vt:i4>2</vt:i4>
      </vt:variant>
      <vt:variant>
        <vt:lpstr>Заголовки слайдов</vt:lpstr>
      </vt:variant>
      <vt:variant>
        <vt:i4>24</vt:i4>
      </vt:variant>
    </vt:vector>
  </HeadingPairs>
  <TitlesOfParts>
    <vt:vector size="26" baseType="lpstr">
      <vt:lpstr>Nissan_White</vt:lpstr>
      <vt:lpstr>Тема Office</vt:lpstr>
      <vt:lpstr>Слайд 1</vt:lpstr>
      <vt:lpstr>Методологія</vt:lpstr>
      <vt:lpstr>Оцінка кількості організацій</vt:lpstr>
      <vt:lpstr>Самооцінка «третього сектору»</vt:lpstr>
      <vt:lpstr>Труднощі третього сектору</vt:lpstr>
      <vt:lpstr>Труднощі третього сектору</vt:lpstr>
      <vt:lpstr>Труднощі третього сектору</vt:lpstr>
      <vt:lpstr>Труднощі третього сектору</vt:lpstr>
      <vt:lpstr>Труднощі третього сектору</vt:lpstr>
      <vt:lpstr>Гранти і грантоїдство</vt:lpstr>
      <vt:lpstr>Ідейний вакуум</vt:lpstr>
      <vt:lpstr>Конкуренція</vt:lpstr>
      <vt:lpstr>Суспільний запит</vt:lpstr>
      <vt:lpstr>Проблема комунікації</vt:lpstr>
      <vt:lpstr>Координація між організаціями</vt:lpstr>
      <vt:lpstr>Проблеми координації</vt:lpstr>
      <vt:lpstr>Взаємодія з владою</vt:lpstr>
      <vt:lpstr>Взаємодія з владою</vt:lpstr>
      <vt:lpstr>Взаємодія з владою - запити</vt:lpstr>
      <vt:lpstr>Інститути місцевої демократії</vt:lpstr>
      <vt:lpstr>Взаємодія з бізнесом</vt:lpstr>
      <vt:lpstr>Взаємодія з бізнесом</vt:lpstr>
      <vt:lpstr>Організаційний розвиток і коментарі до результатів</vt:lpstr>
      <vt:lpstr>Слайд 24</vt:lpstr>
    </vt:vector>
  </TitlesOfParts>
  <Company>NISSAN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Еременко Андрей</dc:creator>
  <cp:lastModifiedBy>USER</cp:lastModifiedBy>
  <cp:revision>1721</cp:revision>
  <cp:lastPrinted>2012-04-29T17:14:12Z</cp:lastPrinted>
  <dcterms:created xsi:type="dcterms:W3CDTF">2010-02-09T18:24:49Z</dcterms:created>
  <dcterms:modified xsi:type="dcterms:W3CDTF">2015-06-04T21:28:29Z</dcterms:modified>
</cp:coreProperties>
</file>