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56" r:id="rId4"/>
    <p:sldId id="266" r:id="rId5"/>
    <p:sldId id="259" r:id="rId6"/>
    <p:sldId id="261" r:id="rId7"/>
    <p:sldId id="268" r:id="rId8"/>
  </p:sldIdLst>
  <p:sldSz cx="18288000" cy="10287000"/>
  <p:notesSz cx="6858000" cy="9144000"/>
  <p:embeddedFontLst>
    <p:embeddedFont>
      <p:font typeface="Times New Roman Bold" pitchFamily="18" charset="0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rlito Bold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25" autoAdjust="0"/>
  </p:normalViewPr>
  <p:slideViewPr>
    <p:cSldViewPr>
      <p:cViewPr>
        <p:scale>
          <a:sx n="74" d="100"/>
          <a:sy n="74" d="100"/>
        </p:scale>
        <p:origin x="-5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pPr/>
              <a:t>13.02.2025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8120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8120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0.png"/><Relationship Id="rId10" Type="http://schemas.openxmlformats.org/officeDocument/2006/relationships/image" Target="../media/image11.jpeg"/><Relationship Id="rId4" Type="http://schemas.openxmlformats.org/officeDocument/2006/relationships/image" Target="../media/image3.sv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4.jpe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9" Type="http://schemas.openxmlformats.org/officeDocument/2006/relationships/image" Target="../media/image15.sv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9" Type="http://schemas.openxmlformats.org/officeDocument/2006/relationships/image" Target="../media/image15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DEA5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43204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EC69">
                    <a:alpha val="32330"/>
                  </a:srgbClr>
                </a:gs>
                <a:gs pos="66667">
                  <a:srgbClr val="FFFFFF">
                    <a:alpha val="4028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400000"/>
            </a:gradFill>
          </p:spPr>
        </p:sp>
      </p:grpSp>
      <p:sp>
        <p:nvSpPr>
          <p:cNvPr id="5" name="Freeform 5"/>
          <p:cNvSpPr/>
          <p:nvPr/>
        </p:nvSpPr>
        <p:spPr>
          <a:xfrm>
            <a:off x="0" y="9946958"/>
            <a:ext cx="18288000" cy="342900"/>
          </a:xfrm>
          <a:custGeom>
            <a:avLst/>
            <a:gdLst/>
            <a:ahLst/>
            <a:cxnLst/>
            <a:rect l="l" t="t" r="r" b="b"/>
            <a:pathLst>
              <a:path w="18288000" h="342900">
                <a:moveTo>
                  <a:pt x="0" y="0"/>
                </a:moveTo>
                <a:lnTo>
                  <a:pt x="18288000" y="0"/>
                </a:lnTo>
                <a:lnTo>
                  <a:pt x="182880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6200000">
            <a:off x="-888360" y="6899767"/>
            <a:ext cx="3629892" cy="2771918"/>
          </a:xfrm>
          <a:custGeom>
            <a:avLst/>
            <a:gdLst/>
            <a:ahLst/>
            <a:cxnLst/>
            <a:rect l="l" t="t" r="r" b="b"/>
            <a:pathLst>
              <a:path w="3629892" h="2771918">
                <a:moveTo>
                  <a:pt x="0" y="0"/>
                </a:moveTo>
                <a:lnTo>
                  <a:pt x="3629892" y="0"/>
                </a:lnTo>
                <a:lnTo>
                  <a:pt x="3629892" y="2771918"/>
                </a:lnTo>
                <a:lnTo>
                  <a:pt x="0" y="27719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"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5141502" y="7140502"/>
            <a:ext cx="4067154" cy="2225842"/>
          </a:xfrm>
          <a:custGeom>
            <a:avLst/>
            <a:gdLst/>
            <a:ahLst/>
            <a:cxnLst/>
            <a:rect l="l" t="t" r="r" b="b"/>
            <a:pathLst>
              <a:path w="4067154" h="2225842">
                <a:moveTo>
                  <a:pt x="0" y="0"/>
                </a:moveTo>
                <a:lnTo>
                  <a:pt x="4067154" y="0"/>
                </a:lnTo>
                <a:lnTo>
                  <a:pt x="4067154" y="2225842"/>
                </a:lnTo>
                <a:lnTo>
                  <a:pt x="0" y="2225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292"/>
            </a:stretch>
          </a:blipFill>
        </p:spPr>
      </p:sp>
      <p:sp>
        <p:nvSpPr>
          <p:cNvPr id="19" name="TextBox 12"/>
          <p:cNvSpPr txBox="1"/>
          <p:nvPr/>
        </p:nvSpPr>
        <p:spPr>
          <a:xfrm>
            <a:off x="7429488" y="571468"/>
            <a:ext cx="9286940" cy="285748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4320"/>
              </a:lnSpc>
            </a:pPr>
            <a:r>
              <a:rPr lang="uk-UA" sz="40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Рівень забезпечення прожиткового мінімуму для призначення державної соціальної допомоги малозабезпеченим сім’ям у 2025 році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3857588" y="4500558"/>
            <a:ext cx="3357586" cy="37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Категорія осіб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12501586" y="4429120"/>
            <a:ext cx="434727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Розмір допомоги, грн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143076" y="4929186"/>
            <a:ext cx="14859104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1270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</a:pPr>
            <a:r>
              <a:rPr lang="uk-UA" sz="2000" spc="6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</a:t>
            </a:r>
          </a:p>
          <a:p>
            <a:pPr marR="1270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Для працездатних осіб 										1 816,80</a:t>
            </a:r>
          </a:p>
          <a:p>
            <a:pPr marR="1270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Для осіб, які втратили працездатність, та осіб з інвалідністю 				2 361,00</a:t>
            </a:r>
          </a:p>
          <a:p>
            <a:pPr marR="1270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Для дітей віком до 6 років									           3 716,35</a:t>
            </a:r>
          </a:p>
          <a:p>
            <a:pPr marR="1270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Для дітей віком від 6 до 18 років								           4 634,20</a:t>
            </a:r>
          </a:p>
          <a:p>
            <a:pPr marR="12700" algn="just">
              <a:spcBef>
                <a:spcPts val="2100"/>
              </a:spcBef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Для дітей віком від 18 до 23 років (за умови навчання)					4 390,60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pic>
        <p:nvPicPr>
          <p:cNvPr id="10242" name="Picture 2" descr="Щодо встановлення прожиткового мінімуму у 2025 році -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7286612" cy="4214842"/>
          </a:xfrm>
          <a:prstGeom prst="rect">
            <a:avLst/>
          </a:prstGeom>
          <a:noFill/>
        </p:spPr>
      </p:pic>
      <p:sp>
        <p:nvSpPr>
          <p:cNvPr id="26" name="Арка 25"/>
          <p:cNvSpPr/>
          <p:nvPr/>
        </p:nvSpPr>
        <p:spPr>
          <a:xfrm rot="16200000">
            <a:off x="787753" y="6431383"/>
            <a:ext cx="2267886" cy="72851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Freeform 11"/>
          <p:cNvSpPr/>
          <p:nvPr/>
        </p:nvSpPr>
        <p:spPr>
          <a:xfrm>
            <a:off x="16848856" y="285716"/>
            <a:ext cx="1439144" cy="1689432"/>
          </a:xfrm>
          <a:custGeom>
            <a:avLst/>
            <a:gdLst/>
            <a:ahLst/>
            <a:cxnLst/>
            <a:rect l="l" t="t" r="r" b="b"/>
            <a:pathLst>
              <a:path w="1177506" h="1255139">
                <a:moveTo>
                  <a:pt x="0" y="0"/>
                </a:moveTo>
                <a:lnTo>
                  <a:pt x="1177506" y="0"/>
                </a:lnTo>
                <a:lnTo>
                  <a:pt x="1177506" y="1255139"/>
                </a:lnTo>
                <a:lnTo>
                  <a:pt x="0" y="125513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 r="-35601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DEA5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4369" y="566132"/>
            <a:ext cx="14001848" cy="8001020"/>
            <a:chOff x="-190501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-190501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EC69">
                    <a:alpha val="32330"/>
                  </a:srgbClr>
                </a:gs>
                <a:gs pos="66667">
                  <a:srgbClr val="FFFFFF">
                    <a:alpha val="4028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400000"/>
            </a:gradFill>
          </p:spPr>
        </p:sp>
      </p:grpSp>
      <p:sp>
        <p:nvSpPr>
          <p:cNvPr id="5" name="Freeform 5"/>
          <p:cNvSpPr/>
          <p:nvPr/>
        </p:nvSpPr>
        <p:spPr>
          <a:xfrm>
            <a:off x="0" y="9946958"/>
            <a:ext cx="18288000" cy="342900"/>
          </a:xfrm>
          <a:custGeom>
            <a:avLst/>
            <a:gdLst/>
            <a:ahLst/>
            <a:cxnLst/>
            <a:rect l="l" t="t" r="r" b="b"/>
            <a:pathLst>
              <a:path w="18288000" h="342900">
                <a:moveTo>
                  <a:pt x="0" y="0"/>
                </a:moveTo>
                <a:lnTo>
                  <a:pt x="18288000" y="0"/>
                </a:lnTo>
                <a:lnTo>
                  <a:pt x="182880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369338" y="357154"/>
            <a:ext cx="1561535" cy="1762010"/>
          </a:xfrm>
          <a:custGeom>
            <a:avLst/>
            <a:gdLst/>
            <a:ahLst/>
            <a:cxnLst/>
            <a:rect l="l" t="t" r="r" b="b"/>
            <a:pathLst>
              <a:path w="1177506" h="1255139">
                <a:moveTo>
                  <a:pt x="0" y="0"/>
                </a:moveTo>
                <a:lnTo>
                  <a:pt x="1177506" y="0"/>
                </a:lnTo>
                <a:lnTo>
                  <a:pt x="1177506" y="1255139"/>
                </a:lnTo>
                <a:lnTo>
                  <a:pt x="0" y="125513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r="-356012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51153" y="148559"/>
            <a:ext cx="4067154" cy="2225842"/>
          </a:xfrm>
          <a:custGeom>
            <a:avLst/>
            <a:gdLst/>
            <a:ahLst/>
            <a:cxnLst/>
            <a:rect l="l" t="t" r="r" b="b"/>
            <a:pathLst>
              <a:path w="4067154" h="2225842">
                <a:moveTo>
                  <a:pt x="0" y="0"/>
                </a:moveTo>
                <a:lnTo>
                  <a:pt x="4067154" y="0"/>
                </a:lnTo>
                <a:lnTo>
                  <a:pt x="4067154" y="2225842"/>
                </a:lnTo>
                <a:lnTo>
                  <a:pt x="0" y="2225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292"/>
            </a:stretch>
          </a:blipFill>
        </p:spPr>
      </p:sp>
      <p:sp>
        <p:nvSpPr>
          <p:cNvPr id="19" name="TextBox 12"/>
          <p:cNvSpPr txBox="1"/>
          <p:nvPr/>
        </p:nvSpPr>
        <p:spPr>
          <a:xfrm>
            <a:off x="1511152" y="160338"/>
            <a:ext cx="12252378" cy="71434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4320"/>
              </a:lnSpc>
            </a:pPr>
            <a:r>
              <a:rPr lang="uk-UA" sz="44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Державна допомога сім’ям з дітьми</a:t>
            </a:r>
          </a:p>
        </p:txBody>
      </p:sp>
      <p:sp>
        <p:nvSpPr>
          <p:cNvPr id="20" name="TextBox 12"/>
          <p:cNvSpPr txBox="1"/>
          <p:nvPr/>
        </p:nvSpPr>
        <p:spPr>
          <a:xfrm>
            <a:off x="2721814" y="1083991"/>
            <a:ext cx="335758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Вид допомоги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1028" name="AutoShape 4" descr="Деякі питання надання допомоги сім'ям з дітьми | Донецька Обласна Державна  адміністра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Деякі питання надання допомоги сім'ям з дітьми | Донецька Обласна Державна  адміністра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12"/>
          <p:cNvSpPr txBox="1"/>
          <p:nvPr/>
        </p:nvSpPr>
        <p:spPr>
          <a:xfrm>
            <a:off x="9069695" y="1051177"/>
            <a:ext cx="485778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Максимальний розмір	допомоги, грн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285820" y="1928791"/>
            <a:ext cx="12287336" cy="7832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algn="just">
              <a:lnSpc>
                <a:spcPct val="100000"/>
              </a:lnSpc>
              <a:spcBef>
                <a:spcPts val="2100"/>
              </a:spcBef>
              <a:spcAft>
                <a:spcPts val="45"/>
              </a:spcAft>
              <a:tabLst>
                <a:tab pos="7081520" algn="l"/>
              </a:tabLst>
            </a:pP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Допомога зв'язку з вагітністю та пологами  </a:t>
            </a: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757,00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>
              <a:spcBef>
                <a:spcPts val="2100"/>
              </a:spcBef>
            </a:pP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Допомога при народженні/усиновленні дитини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339725" algn="l"/>
                <a:tab pos="7081520" algn="l"/>
              </a:tabLs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 одноразова виплата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10 320,00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339725" algn="l"/>
                <a:tab pos="7081520" algn="l"/>
              </a:tabLs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 щомісячна виплата (протягом 36 місяців)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860,00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>
              <a:spcBef>
                <a:spcPts val="2100"/>
              </a:spcBef>
            </a:pP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Допомога на дітей одиноким матерям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2292350" algn="ctr"/>
                <a:tab pos="7081520" algn="l"/>
              </a:tabLs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 на дітей віком до 6 років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2 563,00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2292350" algn="ctr"/>
                <a:tab pos="7081520" algn="l"/>
              </a:tabLs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 на дітей віком від 6 до 18 років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3 196,00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2292350" algn="ctr"/>
                <a:tab pos="7081520" algn="l"/>
              </a:tabLs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 на дітей віком від 18 до 23 років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3 028,00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R="1270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</a:pP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Допомога на дітей, над якими встановлено опіку чи піклування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2292350" algn="ctr"/>
                <a:tab pos="7081520" algn="l"/>
              </a:tabLs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 на дітей віком до 6 років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6 407,50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2292350" algn="ctr"/>
                <a:tab pos="7081520" algn="l"/>
              </a:tabLs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 на дітей з інвалідністю до 6 років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8 970,50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2292350" algn="ctr"/>
                <a:tab pos="7081520" algn="l"/>
              </a:tabLs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 на дітей віком від 6 до 18 років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7 990,00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>
                <a:tab pos="339725" algn="l"/>
                <a:tab pos="7081520" algn="l"/>
              </a:tabLs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 на дітей з інвалідністю віком від 6 до 18 років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11 186,00</a:t>
            </a:r>
            <a:endParaRPr lang="ru-RU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>
              <a:spcBef>
                <a:spcPts val="2100"/>
              </a:spcBef>
            </a:pP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Допомога особі, яка доглядає за хворою дитиною</a:t>
            </a:r>
          </a:p>
          <a:p>
            <a:pPr>
              <a:spcBef>
                <a:spcPts val="600"/>
              </a:spcBef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      на дітей віком до 6 років 		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5 126,00</a:t>
            </a:r>
          </a:p>
          <a:p>
            <a:pPr>
              <a:spcBef>
                <a:spcPts val="600"/>
              </a:spcBef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      на дітей віком від 6 до 18 років 					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6 392,00</a:t>
            </a:r>
            <a:endParaRPr lang="ru-RU" sz="2400" b="1" spc="65" dirty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sp>
        <p:nvSpPr>
          <p:cNvPr id="34" name="Половина рамки 33"/>
          <p:cNvSpPr/>
          <p:nvPr/>
        </p:nvSpPr>
        <p:spPr>
          <a:xfrm>
            <a:off x="357126" y="285716"/>
            <a:ext cx="2000264" cy="100013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лево стрелка 36"/>
          <p:cNvSpPr/>
          <p:nvPr/>
        </p:nvSpPr>
        <p:spPr>
          <a:xfrm>
            <a:off x="657860" y="4280908"/>
            <a:ext cx="511722" cy="14699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>
            <a:off x="678597" y="2665654"/>
            <a:ext cx="500066" cy="13348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лево стрелка 40"/>
          <p:cNvSpPr/>
          <p:nvPr/>
        </p:nvSpPr>
        <p:spPr>
          <a:xfrm>
            <a:off x="678597" y="6293827"/>
            <a:ext cx="500066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лево стрелка 41"/>
          <p:cNvSpPr/>
          <p:nvPr/>
        </p:nvSpPr>
        <p:spPr>
          <a:xfrm>
            <a:off x="678597" y="8634062"/>
            <a:ext cx="500066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6" name="AutoShape 12" descr="Шептицька міська територіальна громада - Офіційний 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Шептицька міська територіальна громада - Офіційний 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Майже 1.5 млн українців зареєструвались як внутрішньо переміщені особи |  Львівський портал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87272" y="3643302"/>
            <a:ext cx="600072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DEA5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2185" y="285716"/>
            <a:ext cx="17954373" cy="10691133"/>
            <a:chOff x="0" y="0"/>
            <a:chExt cx="2360186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01862" cy="13716000"/>
            </a:xfrm>
            <a:custGeom>
              <a:avLst/>
              <a:gdLst/>
              <a:ahLst/>
              <a:cxnLst/>
              <a:rect l="l" t="t" r="r" b="b"/>
              <a:pathLst>
                <a:path w="23601862" h="13716000">
                  <a:moveTo>
                    <a:pt x="0" y="0"/>
                  </a:moveTo>
                  <a:lnTo>
                    <a:pt x="23601862" y="0"/>
                  </a:lnTo>
                  <a:lnTo>
                    <a:pt x="23601862" y="13716000"/>
                  </a:lnTo>
                  <a:lnTo>
                    <a:pt x="0" y="137160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EC69">
                    <a:alpha val="32330"/>
                  </a:srgbClr>
                </a:gs>
                <a:gs pos="66667">
                  <a:srgbClr val="FFFFFF">
                    <a:alpha val="4028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</p:sp>
      </p:grpSp>
      <p:sp>
        <p:nvSpPr>
          <p:cNvPr id="4" name="Freeform 4"/>
          <p:cNvSpPr/>
          <p:nvPr/>
        </p:nvSpPr>
        <p:spPr>
          <a:xfrm>
            <a:off x="0" y="9946958"/>
            <a:ext cx="18288000" cy="342900"/>
          </a:xfrm>
          <a:custGeom>
            <a:avLst/>
            <a:gdLst/>
            <a:ahLst/>
            <a:cxnLst/>
            <a:rect l="l" t="t" r="r" b="b"/>
            <a:pathLst>
              <a:path w="18288000" h="342900">
                <a:moveTo>
                  <a:pt x="0" y="0"/>
                </a:moveTo>
                <a:lnTo>
                  <a:pt x="18288000" y="0"/>
                </a:lnTo>
                <a:lnTo>
                  <a:pt x="182880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68199" y="6420123"/>
            <a:ext cx="2395113" cy="1815117"/>
          </a:xfrm>
          <a:custGeom>
            <a:avLst/>
            <a:gdLst/>
            <a:ahLst/>
            <a:cxnLst/>
            <a:rect l="l" t="t" r="r" b="b"/>
            <a:pathLst>
              <a:path w="2395113" h="1815117">
                <a:moveTo>
                  <a:pt x="0" y="0"/>
                </a:moveTo>
                <a:lnTo>
                  <a:pt x="2395113" y="0"/>
                </a:lnTo>
                <a:lnTo>
                  <a:pt x="2395113" y="1815117"/>
                </a:lnTo>
                <a:lnTo>
                  <a:pt x="0" y="18151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25654" y="0"/>
            <a:ext cx="1952722" cy="1491170"/>
          </a:xfrm>
          <a:custGeom>
            <a:avLst/>
            <a:gdLst/>
            <a:ahLst/>
            <a:cxnLst/>
            <a:rect l="l" t="t" r="r" b="b"/>
            <a:pathLst>
              <a:path w="1952722" h="1491170">
                <a:moveTo>
                  <a:pt x="0" y="0"/>
                </a:moveTo>
                <a:lnTo>
                  <a:pt x="1952722" y="0"/>
                </a:lnTo>
                <a:lnTo>
                  <a:pt x="1952722" y="1491170"/>
                </a:lnTo>
                <a:lnTo>
                  <a:pt x="0" y="14911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b="-33"/>
            </a:stretch>
          </a:blipFill>
        </p:spPr>
      </p:sp>
      <p:pic>
        <p:nvPicPr>
          <p:cNvPr id="15" name="Picture 8" descr="Деякі питання надання допомоги сім'ям з дітьми | Донецька Обласна Державна  адміністрація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876" y="5072062"/>
            <a:ext cx="8572496" cy="4786345"/>
          </a:xfrm>
          <a:prstGeom prst="rect">
            <a:avLst/>
          </a:prstGeom>
          <a:noFill/>
        </p:spPr>
      </p:pic>
      <p:sp>
        <p:nvSpPr>
          <p:cNvPr id="16" name="TextBox 12"/>
          <p:cNvSpPr txBox="1"/>
          <p:nvPr/>
        </p:nvSpPr>
        <p:spPr>
          <a:xfrm>
            <a:off x="428564" y="4714872"/>
            <a:ext cx="8715436" cy="2428892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4320"/>
              </a:lnSpc>
            </a:pPr>
            <a:r>
              <a:rPr lang="uk-UA" sz="36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Щомісячна грошова допомога особі, яка проживає разом з особою з інвалідністю І чи </a:t>
            </a:r>
            <a:r>
              <a:rPr lang="en-US" sz="36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II </a:t>
            </a:r>
            <a:r>
              <a:rPr lang="uk-UA" sz="36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групи внаслідок</a:t>
            </a:r>
          </a:p>
          <a:p>
            <a:pPr algn="ctr">
              <a:lnSpc>
                <a:spcPts val="4320"/>
              </a:lnSpc>
            </a:pPr>
            <a:r>
              <a:rPr lang="uk-UA" sz="36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психічного розладу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1142944" y="2357418"/>
            <a:ext cx="3357586" cy="37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Категорія осіб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12716247" y="2162761"/>
            <a:ext cx="419071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Максимальний розмір, грн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6288695" y="2143103"/>
            <a:ext cx="400508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Гарантований розмір, грн 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12981753" y="3386731"/>
            <a:ext cx="3357586" cy="815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2 563,00</a:t>
            </a:r>
          </a:p>
          <a:p>
            <a:pPr algn="ctr">
              <a:spcBef>
                <a:spcPts val="600"/>
              </a:spcBef>
            </a:pP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3 196,00</a:t>
            </a:r>
            <a:endParaRPr lang="uk-UA" sz="2400" b="1" spc="-11" dirty="0">
              <a:solidFill>
                <a:schemeClr val="tx2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6763111" y="3393080"/>
            <a:ext cx="3357586" cy="815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2000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1 281,50</a:t>
            </a:r>
          </a:p>
          <a:p>
            <a:pPr algn="ctr">
              <a:spcBef>
                <a:spcPts val="600"/>
              </a:spcBef>
            </a:pP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1 598,00</a:t>
            </a:r>
            <a:endParaRPr lang="uk-UA" sz="2400" b="1" spc="-11" dirty="0">
              <a:solidFill>
                <a:schemeClr val="tx2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928630" y="3214674"/>
            <a:ext cx="4398946" cy="93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uk-UA" sz="3200" spc="6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на дітей віком до 6 років</a:t>
            </a:r>
            <a:endParaRPr lang="uk-UA" sz="2400" b="1" spc="65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 на дітей віком від 6 до 18 років </a:t>
            </a:r>
            <a:endParaRPr lang="uk-UA" sz="2400" b="1" spc="-11" dirty="0">
              <a:solidFill>
                <a:schemeClr val="tx2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652402" y="152400"/>
            <a:ext cx="14159202" cy="135728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4320"/>
              </a:lnSpc>
            </a:pPr>
            <a:r>
              <a:rPr lang="uk-UA" sz="40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Тимчасова державна соціальна допомога дітям, батьки яких ухиляються від сплати аліментів</a:t>
            </a:r>
          </a:p>
        </p:txBody>
      </p:sp>
      <p:sp>
        <p:nvSpPr>
          <p:cNvPr id="24" name="TextBox 12"/>
          <p:cNvSpPr txBox="1"/>
          <p:nvPr/>
        </p:nvSpPr>
        <p:spPr>
          <a:xfrm>
            <a:off x="750035" y="7358579"/>
            <a:ext cx="414340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uk-UA" sz="3200" spc="6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Прожитковий мінімум на одну особу в розрахунку на місяць</a:t>
            </a:r>
            <a:endParaRPr lang="uk-UA" sz="2400" b="1" spc="-11" dirty="0">
              <a:solidFill>
                <a:schemeClr val="tx2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5931016" y="7865908"/>
            <a:ext cx="228601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2400" b="1" spc="65" dirty="0" smtClean="0">
                <a:solidFill>
                  <a:schemeClr val="tx2"/>
                </a:solidFill>
                <a:latin typeface="Times New Roman"/>
                <a:ea typeface="Times New Roman"/>
              </a:rPr>
              <a:t>2 920,00</a:t>
            </a:r>
          </a:p>
        </p:txBody>
      </p:sp>
      <p:sp>
        <p:nvSpPr>
          <p:cNvPr id="26" name="Freeform 11"/>
          <p:cNvSpPr/>
          <p:nvPr/>
        </p:nvSpPr>
        <p:spPr>
          <a:xfrm>
            <a:off x="16359238" y="285716"/>
            <a:ext cx="1643074" cy="1788494"/>
          </a:xfrm>
          <a:custGeom>
            <a:avLst/>
            <a:gdLst/>
            <a:ahLst/>
            <a:cxnLst/>
            <a:rect l="l" t="t" r="r" b="b"/>
            <a:pathLst>
              <a:path w="1177506" h="1255139">
                <a:moveTo>
                  <a:pt x="0" y="0"/>
                </a:moveTo>
                <a:lnTo>
                  <a:pt x="1177506" y="0"/>
                </a:lnTo>
                <a:lnTo>
                  <a:pt x="1177506" y="1255139"/>
                </a:lnTo>
                <a:lnTo>
                  <a:pt x="0" y="125513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 r="-35601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DEA5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9944100"/>
            <a:ext cx="18288000" cy="342900"/>
          </a:xfrm>
          <a:custGeom>
            <a:avLst/>
            <a:gdLst/>
            <a:ahLst/>
            <a:cxnLst/>
            <a:rect l="l" t="t" r="r" b="b"/>
            <a:pathLst>
              <a:path w="18288000" h="342900">
                <a:moveTo>
                  <a:pt x="0" y="0"/>
                </a:moveTo>
                <a:lnTo>
                  <a:pt x="18288000" y="0"/>
                </a:lnTo>
                <a:lnTo>
                  <a:pt x="182880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744879" y="13424420"/>
            <a:ext cx="4311815" cy="1584176"/>
          </a:xfrm>
          <a:custGeom>
            <a:avLst/>
            <a:gdLst/>
            <a:ahLst/>
            <a:cxnLst/>
            <a:rect l="l" t="t" r="r" b="b"/>
            <a:pathLst>
              <a:path w="4311815" h="1584176">
                <a:moveTo>
                  <a:pt x="0" y="0"/>
                </a:moveTo>
                <a:lnTo>
                  <a:pt x="4311815" y="0"/>
                </a:lnTo>
                <a:lnTo>
                  <a:pt x="4311815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b="-19080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420191" y="606996"/>
            <a:ext cx="1405688" cy="1663611"/>
          </a:xfrm>
          <a:custGeom>
            <a:avLst/>
            <a:gdLst/>
            <a:ahLst/>
            <a:cxnLst/>
            <a:rect l="l" t="t" r="r" b="b"/>
            <a:pathLst>
              <a:path w="1177506" h="1255139">
                <a:moveTo>
                  <a:pt x="0" y="0"/>
                </a:moveTo>
                <a:lnTo>
                  <a:pt x="1177506" y="0"/>
                </a:lnTo>
                <a:lnTo>
                  <a:pt x="1177506" y="1255139"/>
                </a:lnTo>
                <a:lnTo>
                  <a:pt x="0" y="125513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r="-356012"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-589092" y="2071730"/>
            <a:ext cx="4067154" cy="2225842"/>
          </a:xfrm>
          <a:custGeom>
            <a:avLst/>
            <a:gdLst/>
            <a:ahLst/>
            <a:cxnLst/>
            <a:rect l="l" t="t" r="r" b="b"/>
            <a:pathLst>
              <a:path w="4067154" h="2225842">
                <a:moveTo>
                  <a:pt x="0" y="0"/>
                </a:moveTo>
                <a:lnTo>
                  <a:pt x="4067154" y="0"/>
                </a:lnTo>
                <a:lnTo>
                  <a:pt x="4067154" y="2225842"/>
                </a:lnTo>
                <a:lnTo>
                  <a:pt x="0" y="22258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b="-292"/>
            </a:stretch>
          </a:blipFill>
        </p:spPr>
      </p:sp>
      <p:sp>
        <p:nvSpPr>
          <p:cNvPr id="7" name="TextBox 12"/>
          <p:cNvSpPr txBox="1"/>
          <p:nvPr/>
        </p:nvSpPr>
        <p:spPr>
          <a:xfrm>
            <a:off x="4607496" y="3595167"/>
            <a:ext cx="12787402" cy="157163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4320"/>
              </a:lnSpc>
            </a:pPr>
            <a:r>
              <a:rPr lang="uk-UA" sz="36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Державна соціальна допомога на дітей сиріт та дітей позбавлених батьківського піклування </a:t>
            </a:r>
          </a:p>
        </p:txBody>
      </p:sp>
      <p:pic>
        <p:nvPicPr>
          <p:cNvPr id="8194" name="Picture 2" descr="Юридична клініка НЮУ ім. Ярослава Мудрого Пільги для багатодітних сімей: що  необхідно знат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26" y="5857880"/>
            <a:ext cx="5286412" cy="409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2"/>
          <p:cNvSpPr txBox="1"/>
          <p:nvPr/>
        </p:nvSpPr>
        <p:spPr>
          <a:xfrm>
            <a:off x="1866848" y="438116"/>
            <a:ext cx="14045904" cy="85725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4320"/>
              </a:lnSpc>
            </a:pPr>
            <a:r>
              <a:rPr lang="uk-UA" sz="40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Допомога на дітей, які виховуються у багатодітних сім’ях 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2566042" y="5215821"/>
            <a:ext cx="5284514" cy="74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Максимальний розмір,</a:t>
            </a:r>
          </a:p>
          <a:p>
            <a:pPr algn="ctr">
              <a:lnSpc>
                <a:spcPts val="2922"/>
              </a:lnSpc>
            </a:pPr>
            <a:r>
              <a:rPr lang="uk-UA" sz="3200" b="1" spc="-11" dirty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 </a:t>
            </a: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грн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6581756" y="5257742"/>
            <a:ext cx="3357586" cy="37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Категорія осіб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6217900" y="6084522"/>
            <a:ext cx="11571735" cy="4031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1270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Для дітей віком до 6 років						      6 407,50</a:t>
            </a:r>
          </a:p>
          <a:p>
            <a:pPr marR="1270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Для дітей віком від 6 до 18 років					      7 990,00</a:t>
            </a:r>
          </a:p>
          <a:p>
            <a:pPr marR="12700" algn="just">
              <a:spcBef>
                <a:spcPts val="2100"/>
              </a:spcBef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Для дітей віком від 18 до 23 років (за умови навчання)	      7 570,00</a:t>
            </a:r>
          </a:p>
          <a:p>
            <a:pPr marR="12700" algn="just">
              <a:spcBef>
                <a:spcPts val="2100"/>
              </a:spcBef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Для дітей з інвалідністю до 6 років 				      8 970,50</a:t>
            </a:r>
          </a:p>
          <a:p>
            <a:pPr marR="12700" algn="just">
              <a:spcBef>
                <a:spcPts val="2100"/>
              </a:spcBef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Для дітей з інвалідністю віком від 6 о 18 років		     11 186,00</a:t>
            </a:r>
          </a:p>
          <a:p>
            <a:pPr marR="12700" algn="just"/>
            <a:endParaRPr lang="uk-UA" sz="2400" spc="-11" dirty="0" smtClean="0">
              <a:solidFill>
                <a:schemeClr val="tx2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  <a:p>
            <a:pPr marR="12700" algn="just"/>
            <a:r>
              <a:rPr lang="uk-UA" sz="2400" spc="-11" dirty="0" smtClean="0">
                <a:solidFill>
                  <a:schemeClr val="tx2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Для дітей з інвалідністю віком від 18 до 23 років</a:t>
            </a:r>
          </a:p>
          <a:p>
            <a:pPr marR="12700" algn="just"/>
            <a:r>
              <a:rPr lang="uk-UA" sz="2400" spc="-11" dirty="0" smtClean="0">
                <a:solidFill>
                  <a:schemeClr val="tx2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(за умови навчання)                                                                                  10 598,00</a:t>
            </a:r>
            <a:endParaRPr lang="uk-UA" sz="2400" spc="-11" dirty="0">
              <a:solidFill>
                <a:schemeClr val="tx2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9286876" y="1643038"/>
            <a:ext cx="410559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Розмір допомоги, грн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4429092" y="1643038"/>
            <a:ext cx="3357586" cy="37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Категорія осіб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10348384" y="2433154"/>
            <a:ext cx="165903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endParaRPr lang="uk-UA" sz="2000" b="1" spc="-11" dirty="0" smtClean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  <a:p>
            <a:pPr>
              <a:lnSpc>
                <a:spcPts val="2922"/>
              </a:lnSpc>
            </a:pPr>
            <a:r>
              <a:rPr lang="uk-UA" sz="24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2 100,00</a:t>
            </a:r>
            <a:endParaRPr lang="uk-UA" sz="24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2951312" y="2572883"/>
            <a:ext cx="437101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24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На третю і кожну наступну дитину до 6 років</a:t>
            </a:r>
            <a:endParaRPr lang="uk-UA" sz="24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</p:spTree>
    <p:extLst>
      <p:ext uri="{BB962C8B-B14F-4D97-AF65-F5344CB8AC3E}">
        <p14:creationId xmlns:p14="http://schemas.microsoft.com/office/powerpoint/2010/main" val="16593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DEA5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9946958"/>
            <a:ext cx="18288000" cy="342900"/>
          </a:xfrm>
          <a:custGeom>
            <a:avLst/>
            <a:gdLst/>
            <a:ahLst/>
            <a:cxnLst/>
            <a:rect l="l" t="t" r="r" b="b"/>
            <a:pathLst>
              <a:path w="18288000" h="342900">
                <a:moveTo>
                  <a:pt x="0" y="0"/>
                </a:moveTo>
                <a:lnTo>
                  <a:pt x="18288000" y="0"/>
                </a:lnTo>
                <a:lnTo>
                  <a:pt x="182880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905817" y="6671759"/>
            <a:ext cx="4102978" cy="3384375"/>
          </a:xfrm>
          <a:custGeom>
            <a:avLst/>
            <a:gdLst/>
            <a:ahLst/>
            <a:cxnLst/>
            <a:rect l="l" t="t" r="r" b="b"/>
            <a:pathLst>
              <a:path w="4102978" h="3384375">
                <a:moveTo>
                  <a:pt x="0" y="0"/>
                </a:moveTo>
                <a:lnTo>
                  <a:pt x="4102978" y="0"/>
                </a:lnTo>
                <a:lnTo>
                  <a:pt x="4102978" y="3384376"/>
                </a:lnTo>
                <a:lnTo>
                  <a:pt x="0" y="3384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r="-7973"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-578704" y="6650834"/>
            <a:ext cx="4259984" cy="2245448"/>
          </a:xfrm>
          <a:custGeom>
            <a:avLst/>
            <a:gdLst/>
            <a:ahLst/>
            <a:cxnLst/>
            <a:rect l="l" t="t" r="r" b="b"/>
            <a:pathLst>
              <a:path w="4259984" h="2245448">
                <a:moveTo>
                  <a:pt x="0" y="0"/>
                </a:moveTo>
                <a:lnTo>
                  <a:pt x="4259984" y="0"/>
                </a:lnTo>
                <a:lnTo>
                  <a:pt x="4259984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b="-4174"/>
            </a:stretch>
          </a:blipFill>
        </p:spPr>
      </p:sp>
      <p:sp>
        <p:nvSpPr>
          <p:cNvPr id="24" name="Freeform 11"/>
          <p:cNvSpPr/>
          <p:nvPr/>
        </p:nvSpPr>
        <p:spPr>
          <a:xfrm>
            <a:off x="16359238" y="428592"/>
            <a:ext cx="1497730" cy="1571636"/>
          </a:xfrm>
          <a:custGeom>
            <a:avLst/>
            <a:gdLst/>
            <a:ahLst/>
            <a:cxnLst/>
            <a:rect l="l" t="t" r="r" b="b"/>
            <a:pathLst>
              <a:path w="1177506" h="1255139">
                <a:moveTo>
                  <a:pt x="0" y="0"/>
                </a:moveTo>
                <a:lnTo>
                  <a:pt x="1177506" y="0"/>
                </a:lnTo>
                <a:lnTo>
                  <a:pt x="1177506" y="1255139"/>
                </a:lnTo>
                <a:lnTo>
                  <a:pt x="0" y="1255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 r="-356012"/>
            </a:stretch>
          </a:blipFill>
        </p:spPr>
      </p:sp>
      <p:sp>
        <p:nvSpPr>
          <p:cNvPr id="25" name="TextBox 12"/>
          <p:cNvSpPr txBox="1"/>
          <p:nvPr/>
        </p:nvSpPr>
        <p:spPr>
          <a:xfrm>
            <a:off x="4319464" y="428592"/>
            <a:ext cx="11825460" cy="157163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4320"/>
              </a:lnSpc>
            </a:pPr>
            <a:r>
              <a:rPr lang="uk-UA" sz="40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Державна соціальна допомога особам з інвалідністю з дитинства та дітям з інвалідністю </a:t>
            </a:r>
          </a:p>
        </p:txBody>
      </p:sp>
      <p:sp>
        <p:nvSpPr>
          <p:cNvPr id="26" name="TextBox 12"/>
          <p:cNvSpPr txBox="1"/>
          <p:nvPr/>
        </p:nvSpPr>
        <p:spPr>
          <a:xfrm>
            <a:off x="5903640" y="2337593"/>
            <a:ext cx="3357586" cy="37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Вид допомоги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13032432" y="2285362"/>
            <a:ext cx="584974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Максимальний розмір, грн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pic>
        <p:nvPicPr>
          <p:cNvPr id="7170" name="Picture 2" descr="Социальная помощь инвалиду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09628" y="135746"/>
            <a:ext cx="4000464" cy="2847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890604" y="2872093"/>
            <a:ext cx="15430608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12700" algn="just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</a:pPr>
            <a:r>
              <a:rPr lang="uk-UA" sz="20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Особам з інвалідністю з дитинства І групи А з надбавкою на догляд 				8 044,70</a:t>
            </a:r>
          </a:p>
          <a:p>
            <a:pPr marR="127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Особам з інвалідністю з дитинства І групи Б з надбавкою на догляд 				4 722,00</a:t>
            </a:r>
          </a:p>
          <a:p>
            <a:pPr marR="127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Особам з інвалідністю з дитинства ІІ групи								2 361,00</a:t>
            </a:r>
          </a:p>
          <a:p>
            <a:pPr marR="127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Одиноким особам з інвалідністю ІІ групи, які за висновком </a:t>
            </a:r>
          </a:p>
          <a:p>
            <a:pPr marR="12700" algn="just">
              <a:lnSpc>
                <a:spcPct val="100000"/>
              </a:lnSpc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лікарсько-консультативної комісії лікувально-профілактичного </a:t>
            </a:r>
          </a:p>
          <a:p>
            <a:pPr marR="12700" algn="just">
              <a:lnSpc>
                <a:spcPct val="100000"/>
              </a:lnSpc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закладу потребують постійного стороннього догляду з надбавкою на догляд			3 659,55  </a:t>
            </a:r>
          </a:p>
          <a:p>
            <a:pPr marR="12700" algn="just">
              <a:spcBef>
                <a:spcPts val="1200"/>
              </a:spcBef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Особам з інвалідністю з дитинства ІІІ групи								2 361,00</a:t>
            </a:r>
          </a:p>
          <a:p>
            <a:pPr marR="127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Одиноким особам з інвалідністю ІІІ групи, які за висновком </a:t>
            </a:r>
          </a:p>
          <a:p>
            <a:pPr marR="12700" algn="just">
              <a:lnSpc>
                <a:spcPct val="100000"/>
              </a:lnSpc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лікарсько-консультативної комісії лікувально-профілактичного 	</a:t>
            </a:r>
          </a:p>
          <a:p>
            <a:pPr marR="12700" algn="just">
              <a:lnSpc>
                <a:spcPct val="100000"/>
              </a:lnSpc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закладу потребують постійного стороннього догляду з надбавкою на догляд			3 187,35  </a:t>
            </a:r>
          </a:p>
          <a:p>
            <a:pPr marR="127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На дітей з інвалідністю до 18 років 									 2361,00</a:t>
            </a:r>
          </a:p>
          <a:p>
            <a:pPr marR="127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 На дітей з інвалідністю віком до 6 років з надбавкою на догляд  					2 934,20</a:t>
            </a:r>
          </a:p>
          <a:p>
            <a:pPr marR="127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На дітей з інвалідністю підгрупи А віком до 6 років з надбавкою на догляд 			6 778,70</a:t>
            </a:r>
          </a:p>
          <a:p>
            <a:pPr marR="127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На дітей з інвалідністю віком від 6 до 18 років з надбавкою на догляд 				 3250,70</a:t>
            </a:r>
          </a:p>
          <a:p>
            <a:pPr marR="12700" algn="just">
              <a:spcBef>
                <a:spcPts val="1200"/>
              </a:spcBef>
            </a:pPr>
            <a:r>
              <a:rPr lang="uk-UA" sz="24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На дітей з інвалідністю підгрупи А віком від 6 до 18 років з надбавкою на догляд 		8 044,70</a:t>
            </a:r>
          </a:p>
          <a:p>
            <a:pPr marR="12700" algn="just">
              <a:spcBef>
                <a:spcPts val="1200"/>
              </a:spcBef>
            </a:pPr>
            <a:r>
              <a:rPr lang="uk-UA" sz="2000" spc="65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uk-UA" sz="2000" spc="-11" dirty="0">
              <a:solidFill>
                <a:schemeClr val="tx2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DEA5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0854" y="-168592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EC69">
                    <a:alpha val="32330"/>
                  </a:srgbClr>
                </a:gs>
                <a:gs pos="66667">
                  <a:srgbClr val="FFFFFF">
                    <a:alpha val="4028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400000"/>
            </a:gradFill>
          </p:spPr>
        </p:sp>
      </p:grpSp>
      <p:sp>
        <p:nvSpPr>
          <p:cNvPr id="5" name="Freeform 5"/>
          <p:cNvSpPr/>
          <p:nvPr/>
        </p:nvSpPr>
        <p:spPr>
          <a:xfrm>
            <a:off x="0" y="9946958"/>
            <a:ext cx="18288000" cy="342900"/>
          </a:xfrm>
          <a:custGeom>
            <a:avLst/>
            <a:gdLst/>
            <a:ahLst/>
            <a:cxnLst/>
            <a:rect l="l" t="t" r="r" b="b"/>
            <a:pathLst>
              <a:path w="18288000" h="342900">
                <a:moveTo>
                  <a:pt x="0" y="0"/>
                </a:moveTo>
                <a:lnTo>
                  <a:pt x="18288000" y="0"/>
                </a:lnTo>
                <a:lnTo>
                  <a:pt x="182880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50330" y="8289062"/>
            <a:ext cx="8930743" cy="1179064"/>
          </a:xfrm>
          <a:custGeom>
            <a:avLst/>
            <a:gdLst/>
            <a:ahLst/>
            <a:cxnLst/>
            <a:rect l="l" t="t" r="r" b="b"/>
            <a:pathLst>
              <a:path w="8930743" h="1179064">
                <a:moveTo>
                  <a:pt x="0" y="0"/>
                </a:moveTo>
                <a:lnTo>
                  <a:pt x="8930743" y="0"/>
                </a:lnTo>
                <a:lnTo>
                  <a:pt x="8930743" y="1179064"/>
                </a:lnTo>
                <a:lnTo>
                  <a:pt x="0" y="1179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b="-709124"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-892375" y="1244420"/>
            <a:ext cx="4067154" cy="2225842"/>
          </a:xfrm>
          <a:custGeom>
            <a:avLst/>
            <a:gdLst/>
            <a:ahLst/>
            <a:cxnLst/>
            <a:rect l="l" t="t" r="r" b="b"/>
            <a:pathLst>
              <a:path w="4067154" h="2225842">
                <a:moveTo>
                  <a:pt x="0" y="0"/>
                </a:moveTo>
                <a:lnTo>
                  <a:pt x="4067154" y="0"/>
                </a:lnTo>
                <a:lnTo>
                  <a:pt x="4067154" y="2225842"/>
                </a:lnTo>
                <a:lnTo>
                  <a:pt x="0" y="2225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 b="-292"/>
            </a:stretch>
          </a:blipFill>
        </p:spPr>
      </p:sp>
      <p:sp>
        <p:nvSpPr>
          <p:cNvPr id="21" name="Freeform 11"/>
          <p:cNvSpPr/>
          <p:nvPr/>
        </p:nvSpPr>
        <p:spPr>
          <a:xfrm>
            <a:off x="16561952" y="285716"/>
            <a:ext cx="1440360" cy="1714512"/>
          </a:xfrm>
          <a:custGeom>
            <a:avLst/>
            <a:gdLst/>
            <a:ahLst/>
            <a:cxnLst/>
            <a:rect l="l" t="t" r="r" b="b"/>
            <a:pathLst>
              <a:path w="1177506" h="1255139">
                <a:moveTo>
                  <a:pt x="0" y="0"/>
                </a:moveTo>
                <a:lnTo>
                  <a:pt x="1177506" y="0"/>
                </a:lnTo>
                <a:lnTo>
                  <a:pt x="1177506" y="1255139"/>
                </a:lnTo>
                <a:lnTo>
                  <a:pt x="0" y="1255139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 r="-356012"/>
            </a:stretch>
          </a:blipFill>
        </p:spPr>
      </p:sp>
      <p:sp>
        <p:nvSpPr>
          <p:cNvPr id="6146" name="AutoShape 2" descr="Інформація для ВПО, щодо вирішення проблем працевлаштування  внутрішньо-переміщених осіб! – Бородянська селищна р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Інформація для ВПО, щодо вирішення проблем працевлаштування  внутрішньо-переміщених осіб! – Бородянська селищна р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вп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Рада з питань ВПО Обухівського району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8976" y="5791572"/>
            <a:ext cx="6272646" cy="3417181"/>
          </a:xfrm>
          <a:prstGeom prst="rect">
            <a:avLst/>
          </a:prstGeom>
          <a:noFill/>
        </p:spPr>
      </p:pic>
      <p:sp>
        <p:nvSpPr>
          <p:cNvPr id="26" name="TextBox 12"/>
          <p:cNvSpPr txBox="1"/>
          <p:nvPr/>
        </p:nvSpPr>
        <p:spPr>
          <a:xfrm>
            <a:off x="1866848" y="438116"/>
            <a:ext cx="12787402" cy="85725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4320"/>
              </a:lnSpc>
            </a:pPr>
            <a:r>
              <a:rPr lang="uk-UA" sz="40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Допомога на проживання внутрішньо переміщеним особам </a:t>
            </a:r>
          </a:p>
        </p:txBody>
      </p:sp>
      <p:sp>
        <p:nvSpPr>
          <p:cNvPr id="27" name="TextBox 12"/>
          <p:cNvSpPr txBox="1"/>
          <p:nvPr/>
        </p:nvSpPr>
        <p:spPr>
          <a:xfrm>
            <a:off x="2670832" y="2632062"/>
            <a:ext cx="3357586" cy="37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Категорія осіб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8572496" y="2661532"/>
            <a:ext cx="2428892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Розмір, грн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2109682" y="4647817"/>
            <a:ext cx="447988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24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Для осіб з інвалідністю та дітей</a:t>
            </a:r>
            <a:endParaRPr lang="uk-UA" sz="24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30" name="TextBox 12"/>
          <p:cNvSpPr txBox="1"/>
          <p:nvPr/>
        </p:nvSpPr>
        <p:spPr>
          <a:xfrm>
            <a:off x="9159227" y="5879472"/>
            <a:ext cx="1000132" cy="339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20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2 000,00</a:t>
            </a:r>
            <a:endParaRPr lang="uk-UA" sz="20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9144000" y="4635861"/>
            <a:ext cx="158759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20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3 000,00</a:t>
            </a:r>
            <a:endParaRPr lang="uk-UA" sz="20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2159224" y="5839472"/>
            <a:ext cx="405125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24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Для інших осіб</a:t>
            </a:r>
            <a:endParaRPr lang="uk-UA" sz="24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" name="AutoShape 2" descr="Уряд удосконалив порядок виплат ВПО"/>
          <p:cNvSpPr>
            <a:spLocks noChangeAspect="1" noChangeArrowheads="1"/>
          </p:cNvSpPr>
          <p:nvPr/>
        </p:nvSpPr>
        <p:spPr bwMode="auto">
          <a:xfrm>
            <a:off x="307974" y="7937"/>
            <a:ext cx="1473627" cy="14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38976" y="2479060"/>
            <a:ext cx="6272645" cy="333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DEA5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36383" y="2675604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33333">
                  <a:srgbClr val="FFEC69">
                    <a:alpha val="32330"/>
                  </a:srgbClr>
                </a:gs>
                <a:gs pos="66667">
                  <a:srgbClr val="FFFFFF">
                    <a:alpha val="4028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400000"/>
            </a:gradFill>
          </p:spPr>
        </p:sp>
      </p:grpSp>
      <p:sp>
        <p:nvSpPr>
          <p:cNvPr id="5" name="Freeform 5"/>
          <p:cNvSpPr/>
          <p:nvPr/>
        </p:nvSpPr>
        <p:spPr>
          <a:xfrm>
            <a:off x="0" y="9946958"/>
            <a:ext cx="18288000" cy="342900"/>
          </a:xfrm>
          <a:custGeom>
            <a:avLst/>
            <a:gdLst/>
            <a:ahLst/>
            <a:cxnLst/>
            <a:rect l="l" t="t" r="r" b="b"/>
            <a:pathLst>
              <a:path w="18288000" h="342900">
                <a:moveTo>
                  <a:pt x="0" y="0"/>
                </a:moveTo>
                <a:lnTo>
                  <a:pt x="18288000" y="0"/>
                </a:lnTo>
                <a:lnTo>
                  <a:pt x="182880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50330" y="8289062"/>
            <a:ext cx="8930743" cy="1179064"/>
          </a:xfrm>
          <a:custGeom>
            <a:avLst/>
            <a:gdLst/>
            <a:ahLst/>
            <a:cxnLst/>
            <a:rect l="l" t="t" r="r" b="b"/>
            <a:pathLst>
              <a:path w="8930743" h="1179064">
                <a:moveTo>
                  <a:pt x="0" y="0"/>
                </a:moveTo>
                <a:lnTo>
                  <a:pt x="8930743" y="0"/>
                </a:lnTo>
                <a:lnTo>
                  <a:pt x="8930743" y="1179064"/>
                </a:lnTo>
                <a:lnTo>
                  <a:pt x="0" y="1179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b="-709124"/>
            </a:stretch>
          </a:blipFill>
        </p:spPr>
      </p:sp>
      <p:sp>
        <p:nvSpPr>
          <p:cNvPr id="20" name="Freeform 20"/>
          <p:cNvSpPr/>
          <p:nvPr/>
        </p:nvSpPr>
        <p:spPr>
          <a:xfrm rot="10800000">
            <a:off x="-988790" y="-340279"/>
            <a:ext cx="4067154" cy="2225842"/>
          </a:xfrm>
          <a:custGeom>
            <a:avLst/>
            <a:gdLst/>
            <a:ahLst/>
            <a:cxnLst/>
            <a:rect l="l" t="t" r="r" b="b"/>
            <a:pathLst>
              <a:path w="4067154" h="2225842">
                <a:moveTo>
                  <a:pt x="0" y="0"/>
                </a:moveTo>
                <a:lnTo>
                  <a:pt x="4067154" y="0"/>
                </a:lnTo>
                <a:lnTo>
                  <a:pt x="4067154" y="2225842"/>
                </a:lnTo>
                <a:lnTo>
                  <a:pt x="0" y="2225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 b="-292"/>
            </a:stretch>
          </a:blipFill>
        </p:spPr>
      </p:sp>
      <p:sp>
        <p:nvSpPr>
          <p:cNvPr id="21" name="Freeform 11"/>
          <p:cNvSpPr/>
          <p:nvPr/>
        </p:nvSpPr>
        <p:spPr>
          <a:xfrm>
            <a:off x="16561952" y="285716"/>
            <a:ext cx="1440360" cy="1714512"/>
          </a:xfrm>
          <a:custGeom>
            <a:avLst/>
            <a:gdLst/>
            <a:ahLst/>
            <a:cxnLst/>
            <a:rect l="l" t="t" r="r" b="b"/>
            <a:pathLst>
              <a:path w="1177506" h="1255139">
                <a:moveTo>
                  <a:pt x="0" y="0"/>
                </a:moveTo>
                <a:lnTo>
                  <a:pt x="1177506" y="0"/>
                </a:lnTo>
                <a:lnTo>
                  <a:pt x="1177506" y="1255139"/>
                </a:lnTo>
                <a:lnTo>
                  <a:pt x="0" y="1255139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 r="-356012"/>
            </a:stretch>
          </a:blipFill>
        </p:spPr>
      </p:sp>
      <p:sp>
        <p:nvSpPr>
          <p:cNvPr id="6146" name="AutoShape 2" descr="Інформація для ВПО, щодо вирішення проблем працевлаштування  внутрішньо-переміщених осіб! – Бородянська селищна р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Інформація для ВПО, щодо вирішення проблем працевлаштування  внутрішньо-переміщених осіб! – Бородянська селищна р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вп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12"/>
          <p:cNvSpPr txBox="1"/>
          <p:nvPr/>
        </p:nvSpPr>
        <p:spPr>
          <a:xfrm>
            <a:off x="1866848" y="438116"/>
            <a:ext cx="12787402" cy="857256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4320"/>
              </a:lnSpc>
            </a:pPr>
            <a:r>
              <a:rPr lang="uk-UA" sz="4000" b="1" dirty="0" smtClean="0">
                <a:solidFill>
                  <a:schemeClr val="tx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Інформування внутрішньо переміщених осіб</a:t>
            </a:r>
          </a:p>
        </p:txBody>
      </p:sp>
      <p:sp>
        <p:nvSpPr>
          <p:cNvPr id="27" name="TextBox 12"/>
          <p:cNvSpPr txBox="1"/>
          <p:nvPr/>
        </p:nvSpPr>
        <p:spPr>
          <a:xfrm>
            <a:off x="524040" y="1753931"/>
            <a:ext cx="335758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Місця тимчасового проживання</a:t>
            </a:r>
          </a:p>
        </p:txBody>
      </p:sp>
      <p:sp>
        <p:nvSpPr>
          <p:cNvPr id="28" name="TextBox 12"/>
          <p:cNvSpPr txBox="1"/>
          <p:nvPr/>
        </p:nvSpPr>
        <p:spPr>
          <a:xfrm>
            <a:off x="7786678" y="1841403"/>
            <a:ext cx="328614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Група інформування </a:t>
            </a:r>
          </a:p>
          <a:p>
            <a:pPr algn="ctr"/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ВПО</a:t>
            </a:r>
            <a:endParaRPr lang="uk-UA" sz="32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4786282" y="4112356"/>
            <a:ext cx="1958835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28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0635148557</a:t>
            </a:r>
            <a:endParaRPr lang="uk-UA" sz="2800" b="1" spc="-11" dirty="0">
              <a:solidFill>
                <a:srgbClr val="244583"/>
              </a:solidFill>
              <a:latin typeface="Times New Roman" pitchFamily="18" charset="0"/>
              <a:ea typeface="Carlito Bold"/>
              <a:cs typeface="Times New Roman" pitchFamily="18" charset="0"/>
              <a:sym typeface="Carlito Bold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4786282" y="6411992"/>
            <a:ext cx="184538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28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0504014330</a:t>
            </a:r>
          </a:p>
        </p:txBody>
      </p:sp>
      <p:sp>
        <p:nvSpPr>
          <p:cNvPr id="2" name="AutoShape 2" descr="Уряд удосконалив порядок виплат ВПО"/>
          <p:cNvSpPr>
            <a:spLocks noChangeAspect="1" noChangeArrowheads="1"/>
          </p:cNvSpPr>
          <p:nvPr/>
        </p:nvSpPr>
        <p:spPr bwMode="auto">
          <a:xfrm>
            <a:off x="307974" y="7937"/>
            <a:ext cx="1473627" cy="14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TextBox 12"/>
          <p:cNvSpPr txBox="1"/>
          <p:nvPr/>
        </p:nvSpPr>
        <p:spPr>
          <a:xfrm>
            <a:off x="4150950" y="2049373"/>
            <a:ext cx="335758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ГАРЯЧА ЛІНІЯ 15-26</a:t>
            </a:r>
          </a:p>
        </p:txBody>
      </p:sp>
      <p:sp>
        <p:nvSpPr>
          <p:cNvPr id="23" name="Freeform 32"/>
          <p:cNvSpPr/>
          <p:nvPr/>
        </p:nvSpPr>
        <p:spPr>
          <a:xfrm>
            <a:off x="288532" y="3819880"/>
            <a:ext cx="3713819" cy="3713819"/>
          </a:xfrm>
          <a:custGeom>
            <a:avLst/>
            <a:gdLst/>
            <a:ahLst/>
            <a:cxnLst/>
            <a:rect l="l" t="t" r="r" b="b"/>
            <a:pathLst>
              <a:path w="3713819" h="3713819">
                <a:moveTo>
                  <a:pt x="0" y="0"/>
                </a:moveTo>
                <a:lnTo>
                  <a:pt x="3713819" y="0"/>
                </a:lnTo>
                <a:lnTo>
                  <a:pt x="3713819" y="3713819"/>
                </a:lnTo>
                <a:lnTo>
                  <a:pt x="0" y="3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4" name="TextBox 12"/>
          <p:cNvSpPr txBox="1"/>
          <p:nvPr/>
        </p:nvSpPr>
        <p:spPr>
          <a:xfrm>
            <a:off x="4786282" y="5261568"/>
            <a:ext cx="184538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r>
              <a:rPr lang="uk-UA" sz="28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0674352442</a:t>
            </a:r>
          </a:p>
        </p:txBody>
      </p:sp>
      <p:sp>
        <p:nvSpPr>
          <p:cNvPr id="25" name="Freeform 33"/>
          <p:cNvSpPr/>
          <p:nvPr/>
        </p:nvSpPr>
        <p:spPr>
          <a:xfrm>
            <a:off x="7786678" y="3864761"/>
            <a:ext cx="3571900" cy="3668937"/>
          </a:xfrm>
          <a:custGeom>
            <a:avLst/>
            <a:gdLst/>
            <a:ahLst/>
            <a:cxnLst/>
            <a:rect l="l" t="t" r="r" b="b"/>
            <a:pathLst>
              <a:path w="3724714" h="3724714">
                <a:moveTo>
                  <a:pt x="0" y="0"/>
                </a:moveTo>
                <a:lnTo>
                  <a:pt x="3724714" y="0"/>
                </a:lnTo>
                <a:lnTo>
                  <a:pt x="3724714" y="3724714"/>
                </a:lnTo>
                <a:lnTo>
                  <a:pt x="0" y="372471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3" name="Freeform 13"/>
          <p:cNvSpPr/>
          <p:nvPr/>
        </p:nvSpPr>
        <p:spPr>
          <a:xfrm>
            <a:off x="12287272" y="2786046"/>
            <a:ext cx="5212545" cy="3660334"/>
          </a:xfrm>
          <a:custGeom>
            <a:avLst/>
            <a:gdLst/>
            <a:ahLst/>
            <a:cxnLst/>
            <a:rect l="l" t="t" r="r" b="b"/>
            <a:pathLst>
              <a:path w="4569603" h="2803078">
                <a:moveTo>
                  <a:pt x="0" y="0"/>
                </a:moveTo>
                <a:lnTo>
                  <a:pt x="4569602" y="0"/>
                </a:lnTo>
                <a:lnTo>
                  <a:pt x="4569602" y="2803079"/>
                </a:lnTo>
                <a:lnTo>
                  <a:pt x="0" y="280307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4" name="TextBox 12"/>
          <p:cNvSpPr txBox="1"/>
          <p:nvPr/>
        </p:nvSpPr>
        <p:spPr>
          <a:xfrm>
            <a:off x="13430280" y="7000888"/>
            <a:ext cx="4000528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Інформування щодо:</a:t>
            </a:r>
          </a:p>
          <a:p>
            <a:pPr algn="ctr">
              <a:lnSpc>
                <a:spcPts val="2922"/>
              </a:lnSpc>
            </a:pPr>
            <a:r>
              <a:rPr lang="uk-UA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поселення, отримання статусу, допомоги на проживання ВПО</a:t>
            </a:r>
            <a:r>
              <a:rPr lang="ru-RU" sz="3200" b="1" spc="-11" dirty="0" smtClean="0">
                <a:solidFill>
                  <a:srgbClr val="244583"/>
                </a:solidFill>
                <a:latin typeface="Times New Roman" pitchFamily="18" charset="0"/>
                <a:ea typeface="Carlito Bold"/>
                <a:cs typeface="Times New Roman" pitchFamily="18" charset="0"/>
                <a:sym typeface="Carlito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244</Words>
  <Application>Microsoft Office PowerPoint</Application>
  <PresentationFormat>Произвольный</PresentationFormat>
  <Paragraphs>102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Times New Roman Bold</vt:lpstr>
      <vt:lpstr>Calibri</vt:lpstr>
      <vt:lpstr>Times New Roman</vt:lpstr>
      <vt:lpstr>Carlito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Слайди Опитування – копія 2.pptx</dc:title>
  <dc:creator>Админ</dc:creator>
  <cp:lastModifiedBy>Пользователь Windows</cp:lastModifiedBy>
  <cp:revision>75</cp:revision>
  <dcterms:created xsi:type="dcterms:W3CDTF">2006-08-16T00:00:00Z</dcterms:created>
  <dcterms:modified xsi:type="dcterms:W3CDTF">2025-02-13T15:07:36Z</dcterms:modified>
  <dc:identifier>DAGZcUafP3A</dc:identifier>
</cp:coreProperties>
</file>